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63" r:id="rId3"/>
    <p:sldId id="267" r:id="rId4"/>
    <p:sldId id="260" r:id="rId5"/>
    <p:sldId id="268" r:id="rId6"/>
    <p:sldId id="271" r:id="rId7"/>
    <p:sldId id="270" r:id="rId8"/>
    <p:sldId id="272" r:id="rId9"/>
    <p:sldId id="274" r:id="rId10"/>
    <p:sldId id="273" r:id="rId11"/>
    <p:sldId id="275" r:id="rId12"/>
    <p:sldId id="27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7E6279-9441-D9AE-6A54-8C58B3263B8E}" v="1" dt="2022-05-03T00:49:05.937"/>
    <p1510:client id="{3211BF27-662A-F829-118B-BD43444D56CB}" v="1207" dt="2022-05-03T01:22:33.160"/>
    <p1510:client id="{6DAF18EF-D393-1478-E038-295532144226}" v="3" dt="2021-03-25T23:09:56.818"/>
    <p1510:client id="{9A5F32AA-EF90-493E-A999-3F2AD30F935E}" v="56" dt="2021-03-24T21:16:53.736"/>
    <p1510:client id="{9B811576-913F-3922-4F91-2CD27900EB14}" v="2" dt="2021-04-01T22:19:38.573"/>
    <p1510:client id="{CB88B79F-8030-B000-C78A-E7922DD60B19}" v="1" dt="2021-03-24T23:30:19.123"/>
    <p1510:client id="{E283EF4F-0B62-C8AA-802F-000BD8503550}" v="2" dt="2021-03-30T21:46:09.685"/>
    <p1510:client id="{E8A4A626-9D9F-405F-AC0E-043023061173}" v="11" dt="2021-03-25T23:00:40.4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66" y="3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mirbas, Elif" userId="S::edemirbas@bridgew.edu::714d5f1f-264e-425e-ab98-5ea4daf6dd37" providerId="AD" clId="Web-{1D7E6279-9441-D9AE-6A54-8C58B3263B8E}"/>
    <pc:docChg chg="modSld">
      <pc:chgData name="Demirbas, Elif" userId="S::edemirbas@bridgew.edu::714d5f1f-264e-425e-ab98-5ea4daf6dd37" providerId="AD" clId="Web-{1D7E6279-9441-D9AE-6A54-8C58B3263B8E}" dt="2022-05-03T00:49:05.937" v="0"/>
      <pc:docMkLst>
        <pc:docMk/>
      </pc:docMkLst>
      <pc:sldChg chg="delSp">
        <pc:chgData name="Demirbas, Elif" userId="S::edemirbas@bridgew.edu::714d5f1f-264e-425e-ab98-5ea4daf6dd37" providerId="AD" clId="Web-{1D7E6279-9441-D9AE-6A54-8C58B3263B8E}" dt="2022-05-03T00:49:05.937" v="0"/>
        <pc:sldMkLst>
          <pc:docMk/>
          <pc:sldMk cId="2491160749" sldId="263"/>
        </pc:sldMkLst>
        <pc:picChg chg="del">
          <ac:chgData name="Demirbas, Elif" userId="S::edemirbas@bridgew.edu::714d5f1f-264e-425e-ab98-5ea4daf6dd37" providerId="AD" clId="Web-{1D7E6279-9441-D9AE-6A54-8C58B3263B8E}" dt="2022-05-03T00:49:05.937" v="0"/>
          <ac:picMkLst>
            <pc:docMk/>
            <pc:sldMk cId="2491160749" sldId="263"/>
            <ac:picMk id="5" creationId="{BF44EC16-379C-4B4D-9E50-22657089E914}"/>
          </ac:picMkLst>
        </pc:picChg>
      </pc:sldChg>
    </pc:docChg>
  </pc:docChgLst>
  <pc:docChgLst>
    <pc:chgData name="Demirbas, Elif" userId="S::edemirbas@bridgew.edu::714d5f1f-264e-425e-ab98-5ea4daf6dd37" providerId="AD" clId="Web-{3211BF27-662A-F829-118B-BD43444D56CB}"/>
    <pc:docChg chg="delSld modSld sldOrd">
      <pc:chgData name="Demirbas, Elif" userId="S::edemirbas@bridgew.edu::714d5f1f-264e-425e-ab98-5ea4daf6dd37" providerId="AD" clId="Web-{3211BF27-662A-F829-118B-BD43444D56CB}" dt="2022-05-03T01:22:31.269" v="673" actId="20577"/>
      <pc:docMkLst>
        <pc:docMk/>
      </pc:docMkLst>
      <pc:sldChg chg="addSp delSp modSp">
        <pc:chgData name="Demirbas, Elif" userId="S::edemirbas@bridgew.edu::714d5f1f-264e-425e-ab98-5ea4daf6dd37" providerId="AD" clId="Web-{3211BF27-662A-F829-118B-BD43444D56CB}" dt="2022-05-03T01:06:48.247" v="294" actId="20577"/>
        <pc:sldMkLst>
          <pc:docMk/>
          <pc:sldMk cId="1521169021" sldId="260"/>
        </pc:sldMkLst>
        <pc:spChg chg="add del mod">
          <ac:chgData name="Demirbas, Elif" userId="S::edemirbas@bridgew.edu::714d5f1f-264e-425e-ab98-5ea4daf6dd37" providerId="AD" clId="Web-{3211BF27-662A-F829-118B-BD43444D56CB}" dt="2022-05-03T01:05:16.479" v="270"/>
          <ac:spMkLst>
            <pc:docMk/>
            <pc:sldMk cId="1521169021" sldId="260"/>
            <ac:spMk id="5" creationId="{F14E2508-1715-D7CD-DA37-2DD251A058B7}"/>
          </ac:spMkLst>
        </pc:spChg>
        <pc:spChg chg="add mod">
          <ac:chgData name="Demirbas, Elif" userId="S::edemirbas@bridgew.edu::714d5f1f-264e-425e-ab98-5ea4daf6dd37" providerId="AD" clId="Web-{3211BF27-662A-F829-118B-BD43444D56CB}" dt="2022-05-03T01:06:20.996" v="284" actId="20577"/>
          <ac:spMkLst>
            <pc:docMk/>
            <pc:sldMk cId="1521169021" sldId="260"/>
            <ac:spMk id="7" creationId="{F3073563-CE2B-7C21-ED67-C6EB18A2B669}"/>
          </ac:spMkLst>
        </pc:spChg>
        <pc:spChg chg="del">
          <ac:chgData name="Demirbas, Elif" userId="S::edemirbas@bridgew.edu::714d5f1f-264e-425e-ab98-5ea4daf6dd37" providerId="AD" clId="Web-{3211BF27-662A-F829-118B-BD43444D56CB}" dt="2022-05-03T01:05:19.167" v="271"/>
          <ac:spMkLst>
            <pc:docMk/>
            <pc:sldMk cId="1521169021" sldId="260"/>
            <ac:spMk id="9" creationId="{0907A585-BF48-4153-9360-FC7F6FAC987E}"/>
          </ac:spMkLst>
        </pc:spChg>
        <pc:spChg chg="mod">
          <ac:chgData name="Demirbas, Elif" userId="S::edemirbas@bridgew.edu::714d5f1f-264e-425e-ab98-5ea4daf6dd37" providerId="AD" clId="Web-{3211BF27-662A-F829-118B-BD43444D56CB}" dt="2022-05-03T01:05:52.996" v="275" actId="20577"/>
          <ac:spMkLst>
            <pc:docMk/>
            <pc:sldMk cId="1521169021" sldId="260"/>
            <ac:spMk id="10" creationId="{7E728665-A854-4F0A-A58A-23DA9AD278A6}"/>
          </ac:spMkLst>
        </pc:spChg>
        <pc:spChg chg="add mod">
          <ac:chgData name="Demirbas, Elif" userId="S::edemirbas@bridgew.edu::714d5f1f-264e-425e-ab98-5ea4daf6dd37" providerId="AD" clId="Web-{3211BF27-662A-F829-118B-BD43444D56CB}" dt="2022-05-03T01:06:48.247" v="294" actId="20577"/>
          <ac:spMkLst>
            <pc:docMk/>
            <pc:sldMk cId="1521169021" sldId="260"/>
            <ac:spMk id="11" creationId="{02168512-DD00-84CB-5238-9039F3F1E361}"/>
          </ac:spMkLst>
        </pc:spChg>
        <pc:picChg chg="del">
          <ac:chgData name="Demirbas, Elif" userId="S::edemirbas@bridgew.edu::714d5f1f-264e-425e-ab98-5ea4daf6dd37" providerId="AD" clId="Web-{3211BF27-662A-F829-118B-BD43444D56CB}" dt="2022-05-03T01:04:52.272" v="267"/>
          <ac:picMkLst>
            <pc:docMk/>
            <pc:sldMk cId="1521169021" sldId="260"/>
            <ac:picMk id="6" creationId="{1310A852-E801-4B0A-924D-90B4488DA587}"/>
          </ac:picMkLst>
        </pc:picChg>
        <pc:picChg chg="del">
          <ac:chgData name="Demirbas, Elif" userId="S::edemirbas@bridgew.edu::714d5f1f-264e-425e-ab98-5ea4daf6dd37" providerId="AD" clId="Web-{3211BF27-662A-F829-118B-BD43444D56CB}" dt="2022-05-03T01:04:55.741" v="268"/>
          <ac:picMkLst>
            <pc:docMk/>
            <pc:sldMk cId="1521169021" sldId="260"/>
            <ac:picMk id="8" creationId="{1C7FA9A8-65AD-4C1B-A830-5D888B0FCDA6}"/>
          </ac:picMkLst>
        </pc:picChg>
      </pc:sldChg>
      <pc:sldChg chg="addSp delSp modSp ord">
        <pc:chgData name="Demirbas, Elif" userId="S::edemirbas@bridgew.edu::714d5f1f-264e-425e-ab98-5ea4daf6dd37" providerId="AD" clId="Web-{3211BF27-662A-F829-118B-BD43444D56CB}" dt="2022-05-03T00:59:45.076" v="94" actId="20577"/>
        <pc:sldMkLst>
          <pc:docMk/>
          <pc:sldMk cId="1756600581" sldId="267"/>
        </pc:sldMkLst>
        <pc:spChg chg="add mod">
          <ac:chgData name="Demirbas, Elif" userId="S::edemirbas@bridgew.edu::714d5f1f-264e-425e-ab98-5ea4daf6dd37" providerId="AD" clId="Web-{3211BF27-662A-F829-118B-BD43444D56CB}" dt="2022-05-03T00:56:45.836" v="38" actId="20577"/>
          <ac:spMkLst>
            <pc:docMk/>
            <pc:sldMk cId="1756600581" sldId="267"/>
            <ac:spMk id="2" creationId="{BF4B761D-290D-DBF0-C1C7-D36DAE7EDF9E}"/>
          </ac:spMkLst>
        </pc:spChg>
        <pc:spChg chg="add mod">
          <ac:chgData name="Demirbas, Elif" userId="S::edemirbas@bridgew.edu::714d5f1f-264e-425e-ab98-5ea4daf6dd37" providerId="AD" clId="Web-{3211BF27-662A-F829-118B-BD43444D56CB}" dt="2022-05-03T00:58:22.683" v="50" actId="1076"/>
          <ac:spMkLst>
            <pc:docMk/>
            <pc:sldMk cId="1756600581" sldId="267"/>
            <ac:spMk id="3" creationId="{52D82FF8-20B2-12D8-A7AB-E2B82E8D9A14}"/>
          </ac:spMkLst>
        </pc:spChg>
        <pc:spChg chg="mod">
          <ac:chgData name="Demirbas, Elif" userId="S::edemirbas@bridgew.edu::714d5f1f-264e-425e-ab98-5ea4daf6dd37" providerId="AD" clId="Web-{3211BF27-662A-F829-118B-BD43444D56CB}" dt="2022-05-03T00:59:45.076" v="94" actId="20577"/>
          <ac:spMkLst>
            <pc:docMk/>
            <pc:sldMk cId="1756600581" sldId="267"/>
            <ac:spMk id="4" creationId="{A7B1EFFE-9410-46D2-B648-FDC898B92087}"/>
          </ac:spMkLst>
        </pc:spChg>
        <pc:spChg chg="add mod">
          <ac:chgData name="Demirbas, Elif" userId="S::edemirbas@bridgew.edu::714d5f1f-264e-425e-ab98-5ea4daf6dd37" providerId="AD" clId="Web-{3211BF27-662A-F829-118B-BD43444D56CB}" dt="2022-05-03T00:58:55.871" v="71" actId="20577"/>
          <ac:spMkLst>
            <pc:docMk/>
            <pc:sldMk cId="1756600581" sldId="267"/>
            <ac:spMk id="6" creationId="{A41F078C-D1E9-4A29-E712-18552A4E1102}"/>
          </ac:spMkLst>
        </pc:spChg>
        <pc:spChg chg="mod">
          <ac:chgData name="Demirbas, Elif" userId="S::edemirbas@bridgew.edu::714d5f1f-264e-425e-ab98-5ea4daf6dd37" providerId="AD" clId="Web-{3211BF27-662A-F829-118B-BD43444D56CB}" dt="2022-05-03T00:59:04.699" v="72" actId="1076"/>
          <ac:spMkLst>
            <pc:docMk/>
            <pc:sldMk cId="1756600581" sldId="267"/>
            <ac:spMk id="15" creationId="{293A7F1A-AF66-4175-9228-BC34B8EE9C03}"/>
          </ac:spMkLst>
        </pc:spChg>
        <pc:picChg chg="del mod">
          <ac:chgData name="Demirbas, Elif" userId="S::edemirbas@bridgew.edu::714d5f1f-264e-425e-ab98-5ea4daf6dd37" providerId="AD" clId="Web-{3211BF27-662A-F829-118B-BD43444D56CB}" dt="2022-05-03T00:56:47.320" v="39"/>
          <ac:picMkLst>
            <pc:docMk/>
            <pc:sldMk cId="1756600581" sldId="267"/>
            <ac:picMk id="9" creationId="{ED1CA366-29F2-4A45-AD94-2032F1E3DD3B}"/>
          </ac:picMkLst>
        </pc:picChg>
      </pc:sldChg>
      <pc:sldChg chg="addSp delSp modSp">
        <pc:chgData name="Demirbas, Elif" userId="S::edemirbas@bridgew.edu::714d5f1f-264e-425e-ab98-5ea4daf6dd37" providerId="AD" clId="Web-{3211BF27-662A-F829-118B-BD43444D56CB}" dt="2022-05-03T01:14:37.098" v="522" actId="20577"/>
        <pc:sldMkLst>
          <pc:docMk/>
          <pc:sldMk cId="2455703876" sldId="268"/>
        </pc:sldMkLst>
        <pc:spChg chg="mod">
          <ac:chgData name="Demirbas, Elif" userId="S::edemirbas@bridgew.edu::714d5f1f-264e-425e-ab98-5ea4daf6dd37" providerId="AD" clId="Web-{3211BF27-662A-F829-118B-BD43444D56CB}" dt="2022-05-03T01:07:12.316" v="305" actId="20577"/>
          <ac:spMkLst>
            <pc:docMk/>
            <pc:sldMk cId="2455703876" sldId="268"/>
            <ac:spMk id="2" creationId="{8E19B9D6-580B-44F0-B680-3AC7CF0BBD77}"/>
          </ac:spMkLst>
        </pc:spChg>
        <pc:spChg chg="add mod">
          <ac:chgData name="Demirbas, Elif" userId="S::edemirbas@bridgew.edu::714d5f1f-264e-425e-ab98-5ea4daf6dd37" providerId="AD" clId="Web-{3211BF27-662A-F829-118B-BD43444D56CB}" dt="2022-05-03T01:14:37.098" v="522" actId="20577"/>
          <ac:spMkLst>
            <pc:docMk/>
            <pc:sldMk cId="2455703876" sldId="268"/>
            <ac:spMk id="3" creationId="{A5E6A437-308E-A4E1-ED2C-C78674AC7786}"/>
          </ac:spMkLst>
        </pc:spChg>
        <pc:spChg chg="add del mod">
          <ac:chgData name="Demirbas, Elif" userId="S::edemirbas@bridgew.edu::714d5f1f-264e-425e-ab98-5ea4daf6dd37" providerId="AD" clId="Web-{3211BF27-662A-F829-118B-BD43444D56CB}" dt="2022-05-03T01:12:08.029" v="485"/>
          <ac:spMkLst>
            <pc:docMk/>
            <pc:sldMk cId="2455703876" sldId="268"/>
            <ac:spMk id="7" creationId="{5DDB5FF7-9CA7-CD92-61B6-D448AF883D27}"/>
          </ac:spMkLst>
        </pc:spChg>
        <pc:spChg chg="mod">
          <ac:chgData name="Demirbas, Elif" userId="S::edemirbas@bridgew.edu::714d5f1f-264e-425e-ab98-5ea4daf6dd37" providerId="AD" clId="Web-{3211BF27-662A-F829-118B-BD43444D56CB}" dt="2022-05-03T01:08:34.272" v="341" actId="1076"/>
          <ac:spMkLst>
            <pc:docMk/>
            <pc:sldMk cId="2455703876" sldId="268"/>
            <ac:spMk id="11" creationId="{3B01A5B7-AEE9-464C-BEAA-D2CF5059BC6C}"/>
          </ac:spMkLst>
        </pc:spChg>
        <pc:spChg chg="add mod">
          <ac:chgData name="Demirbas, Elif" userId="S::edemirbas@bridgew.edu::714d5f1f-264e-425e-ab98-5ea4daf6dd37" providerId="AD" clId="Web-{3211BF27-662A-F829-118B-BD43444D56CB}" dt="2022-05-03T01:13:43.657" v="519" actId="1076"/>
          <ac:spMkLst>
            <pc:docMk/>
            <pc:sldMk cId="2455703876" sldId="268"/>
            <ac:spMk id="12" creationId="{CF13E183-317D-920F-64B2-59E08F42040F}"/>
          </ac:spMkLst>
        </pc:spChg>
        <pc:picChg chg="del mod">
          <ac:chgData name="Demirbas, Elif" userId="S::edemirbas@bridgew.edu::714d5f1f-264e-425e-ab98-5ea4daf6dd37" providerId="AD" clId="Web-{3211BF27-662A-F829-118B-BD43444D56CB}" dt="2022-05-03T01:12:03.107" v="484"/>
          <ac:picMkLst>
            <pc:docMk/>
            <pc:sldMk cId="2455703876" sldId="268"/>
            <ac:picMk id="6" creationId="{9536E831-C296-45A3-8B16-D3FA1BBA44BE}"/>
          </ac:picMkLst>
        </pc:picChg>
        <pc:picChg chg="del mod">
          <ac:chgData name="Demirbas, Elif" userId="S::edemirbas@bridgew.edu::714d5f1f-264e-425e-ab98-5ea4daf6dd37" providerId="AD" clId="Web-{3211BF27-662A-F829-118B-BD43444D56CB}" dt="2022-05-03T01:12:14.295" v="486"/>
          <ac:picMkLst>
            <pc:docMk/>
            <pc:sldMk cId="2455703876" sldId="268"/>
            <ac:picMk id="10" creationId="{21A339F2-E2D4-487A-B886-5DE6C22D6252}"/>
          </ac:picMkLst>
        </pc:picChg>
      </pc:sldChg>
      <pc:sldChg chg="addSp delSp modSp del">
        <pc:chgData name="Demirbas, Elif" userId="S::edemirbas@bridgew.edu::714d5f1f-264e-425e-ab98-5ea4daf6dd37" providerId="AD" clId="Web-{3211BF27-662A-F829-118B-BD43444D56CB}" dt="2022-05-03T01:14:53.536" v="523"/>
        <pc:sldMkLst>
          <pc:docMk/>
          <pc:sldMk cId="1647163871" sldId="269"/>
        </pc:sldMkLst>
        <pc:spChg chg="add del mod">
          <ac:chgData name="Demirbas, Elif" userId="S::edemirbas@bridgew.edu::714d5f1f-264e-425e-ab98-5ea4daf6dd37" providerId="AD" clId="Web-{3211BF27-662A-F829-118B-BD43444D56CB}" dt="2022-05-03T01:12:47.124" v="497"/>
          <ac:spMkLst>
            <pc:docMk/>
            <pc:sldMk cId="1647163871" sldId="269"/>
            <ac:spMk id="5" creationId="{65177C87-D696-EA61-6AA2-2840F26A5BC8}"/>
          </ac:spMkLst>
        </pc:spChg>
        <pc:spChg chg="del">
          <ac:chgData name="Demirbas, Elif" userId="S::edemirbas@bridgew.edu::714d5f1f-264e-425e-ab98-5ea4daf6dd37" providerId="AD" clId="Web-{3211BF27-662A-F829-118B-BD43444D56CB}" dt="2022-05-03T01:12:51.280" v="498"/>
          <ac:spMkLst>
            <pc:docMk/>
            <pc:sldMk cId="1647163871" sldId="269"/>
            <ac:spMk id="9" creationId="{42DA6538-2F05-47E0-B8EF-F9A00E5B950A}"/>
          </ac:spMkLst>
        </pc:spChg>
        <pc:picChg chg="del">
          <ac:chgData name="Demirbas, Elif" userId="S::edemirbas@bridgew.edu::714d5f1f-264e-425e-ab98-5ea4daf6dd37" providerId="AD" clId="Web-{3211BF27-662A-F829-118B-BD43444D56CB}" dt="2022-05-03T01:12:37.045" v="495"/>
          <ac:picMkLst>
            <pc:docMk/>
            <pc:sldMk cId="1647163871" sldId="269"/>
            <ac:picMk id="8" creationId="{5A48799E-C894-4917-923A-036FFA403B33}"/>
          </ac:picMkLst>
        </pc:picChg>
        <pc:picChg chg="del">
          <ac:chgData name="Demirbas, Elif" userId="S::edemirbas@bridgew.edu::714d5f1f-264e-425e-ab98-5ea4daf6dd37" providerId="AD" clId="Web-{3211BF27-662A-F829-118B-BD43444D56CB}" dt="2022-05-03T01:12:38.936" v="496"/>
          <ac:picMkLst>
            <pc:docMk/>
            <pc:sldMk cId="1647163871" sldId="269"/>
            <ac:picMk id="13" creationId="{865B3105-6678-4A15-9F62-E15F0AEEC403}"/>
          </ac:picMkLst>
        </pc:picChg>
      </pc:sldChg>
      <pc:sldChg chg="modSp">
        <pc:chgData name="Demirbas, Elif" userId="S::edemirbas@bridgew.edu::714d5f1f-264e-425e-ab98-5ea4daf6dd37" providerId="AD" clId="Web-{3211BF27-662A-F829-118B-BD43444D56CB}" dt="2022-05-03T01:22:31.269" v="673" actId="20577"/>
        <pc:sldMkLst>
          <pc:docMk/>
          <pc:sldMk cId="2269992094" sldId="270"/>
        </pc:sldMkLst>
        <pc:spChg chg="mod">
          <ac:chgData name="Demirbas, Elif" userId="S::edemirbas@bridgew.edu::714d5f1f-264e-425e-ab98-5ea4daf6dd37" providerId="AD" clId="Web-{3211BF27-662A-F829-118B-BD43444D56CB}" dt="2022-05-03T01:22:31.269" v="673" actId="20577"/>
          <ac:spMkLst>
            <pc:docMk/>
            <pc:sldMk cId="2269992094" sldId="270"/>
            <ac:spMk id="2" creationId="{8E19B9D6-580B-44F0-B680-3AC7CF0BBD77}"/>
          </ac:spMkLst>
        </pc:spChg>
      </pc:sldChg>
      <pc:sldChg chg="addSp delSp modSp">
        <pc:chgData name="Demirbas, Elif" userId="S::edemirbas@bridgew.edu::714d5f1f-264e-425e-ab98-5ea4daf6dd37" providerId="AD" clId="Web-{3211BF27-662A-F829-118B-BD43444D56CB}" dt="2022-05-03T01:21:57.815" v="660" actId="20577"/>
        <pc:sldMkLst>
          <pc:docMk/>
          <pc:sldMk cId="2030590467" sldId="271"/>
        </pc:sldMkLst>
        <pc:spChg chg="mod">
          <ac:chgData name="Demirbas, Elif" userId="S::edemirbas@bridgew.edu::714d5f1f-264e-425e-ab98-5ea4daf6dd37" providerId="AD" clId="Web-{3211BF27-662A-F829-118B-BD43444D56CB}" dt="2022-05-03T01:15:15.693" v="527" actId="20577"/>
          <ac:spMkLst>
            <pc:docMk/>
            <pc:sldMk cId="2030590467" sldId="271"/>
            <ac:spMk id="2" creationId="{8E19B9D6-580B-44F0-B680-3AC7CF0BBD77}"/>
          </ac:spMkLst>
        </pc:spChg>
        <pc:spChg chg="add del mod">
          <ac:chgData name="Demirbas, Elif" userId="S::edemirbas@bridgew.edu::714d5f1f-264e-425e-ab98-5ea4daf6dd37" providerId="AD" clId="Web-{3211BF27-662A-F829-118B-BD43444D56CB}" dt="2022-05-03T01:19:59.343" v="639"/>
          <ac:spMkLst>
            <pc:docMk/>
            <pc:sldMk cId="2030590467" sldId="271"/>
            <ac:spMk id="5" creationId="{2E51291D-C5CB-0E81-1D57-DAE2B498F28C}"/>
          </ac:spMkLst>
        </pc:spChg>
        <pc:spChg chg="mod">
          <ac:chgData name="Demirbas, Elif" userId="S::edemirbas@bridgew.edu::714d5f1f-264e-425e-ab98-5ea4daf6dd37" providerId="AD" clId="Web-{3211BF27-662A-F829-118B-BD43444D56CB}" dt="2022-05-03T01:20:25.672" v="651" actId="20577"/>
          <ac:spMkLst>
            <pc:docMk/>
            <pc:sldMk cId="2030590467" sldId="271"/>
            <ac:spMk id="7" creationId="{D0D15EBC-4A21-4597-A9C7-1856B4BF6F8D}"/>
          </ac:spMkLst>
        </pc:spChg>
        <pc:spChg chg="add mod">
          <ac:chgData name="Demirbas, Elif" userId="S::edemirbas@bridgew.edu::714d5f1f-264e-425e-ab98-5ea4daf6dd37" providerId="AD" clId="Web-{3211BF27-662A-F829-118B-BD43444D56CB}" dt="2022-05-03T01:21:57.815" v="660" actId="20577"/>
          <ac:spMkLst>
            <pc:docMk/>
            <pc:sldMk cId="2030590467" sldId="271"/>
            <ac:spMk id="8" creationId="{E8B9959F-5944-4C18-C9CB-100DCE37F206}"/>
          </ac:spMkLst>
        </pc:spChg>
        <pc:picChg chg="del mod">
          <ac:chgData name="Demirbas, Elif" userId="S::edemirbas@bridgew.edu::714d5f1f-264e-425e-ab98-5ea4daf6dd37" providerId="AD" clId="Web-{3211BF27-662A-F829-118B-BD43444D56CB}" dt="2022-05-03T01:19:55.749" v="638"/>
          <ac:picMkLst>
            <pc:docMk/>
            <pc:sldMk cId="2030590467" sldId="271"/>
            <ac:picMk id="6" creationId="{7CD34678-0D4D-4BD5-ADD9-9FC8D89EEC70}"/>
          </ac:picMkLst>
        </pc:picChg>
      </pc:sldChg>
      <pc:sldChg chg="del">
        <pc:chgData name="Demirbas, Elif" userId="S::edemirbas@bridgew.edu::714d5f1f-264e-425e-ab98-5ea4daf6dd37" providerId="AD" clId="Web-{3211BF27-662A-F829-118B-BD43444D56CB}" dt="2022-05-03T00:59:12.497" v="73"/>
        <pc:sldMkLst>
          <pc:docMk/>
          <pc:sldMk cId="3940065837" sldId="277"/>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11185-D04D-4002-979A-D91DC06E7F6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99BCCED-C7F8-4EE9-B70F-5DC254349D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23B48B4-46DB-4CD5-8161-689DF976C125}"/>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5" name="Footer Placeholder 4">
            <a:extLst>
              <a:ext uri="{FF2B5EF4-FFF2-40B4-BE49-F238E27FC236}">
                <a16:creationId xmlns:a16="http://schemas.microsoft.com/office/drawing/2014/main" id="{DE6BC761-09FB-4D70-AA7A-0BBE059526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D8342C-0A73-4A08-810A-6AF8E9D8A4C0}"/>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2454992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FEAA1-66C0-4C77-AE96-606A5C9165B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640029-B9CF-4231-8DBA-4D3FC391232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F5E7E7-94AD-4584-8B3B-BE2E682D0626}"/>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5" name="Footer Placeholder 4">
            <a:extLst>
              <a:ext uri="{FF2B5EF4-FFF2-40B4-BE49-F238E27FC236}">
                <a16:creationId xmlns:a16="http://schemas.microsoft.com/office/drawing/2014/main" id="{0BA59879-8353-4C90-A4A4-77A7046106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5AA74A-E1ED-4FDD-99AB-1EB283671ADA}"/>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4173352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34E1A35-04FD-4639-A752-726E456108E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31AAD5F-61D8-429B-94CD-C3B7536416B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CC46F3-7C24-45CC-8077-D754FB9A2538}"/>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5" name="Footer Placeholder 4">
            <a:extLst>
              <a:ext uri="{FF2B5EF4-FFF2-40B4-BE49-F238E27FC236}">
                <a16:creationId xmlns:a16="http://schemas.microsoft.com/office/drawing/2014/main" id="{ECB34471-862F-4C83-AEC0-E509BC3266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6D50C7-6D38-42E3-B989-BF8E76F1E221}"/>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582466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47F19-9585-4EEA-A457-756712F264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E25B26-195D-4D15-B264-5648F83A8C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2F9383-1C2A-4DEE-92F4-8C19C5E947DB}"/>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5" name="Footer Placeholder 4">
            <a:extLst>
              <a:ext uri="{FF2B5EF4-FFF2-40B4-BE49-F238E27FC236}">
                <a16:creationId xmlns:a16="http://schemas.microsoft.com/office/drawing/2014/main" id="{0900CB8B-A452-4030-9D8B-FA81F02E5D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A4AF7E-FF2A-442B-BB4A-ED21D5EA1CF7}"/>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75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369E1-21D9-46C4-A9B1-86DA55306A9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23CE3E-AE05-4A66-BBEA-FA9DE2ABB5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4C7398-2825-4A85-B02C-EE74162FEB69}"/>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5" name="Footer Placeholder 4">
            <a:extLst>
              <a:ext uri="{FF2B5EF4-FFF2-40B4-BE49-F238E27FC236}">
                <a16:creationId xmlns:a16="http://schemas.microsoft.com/office/drawing/2014/main" id="{D3BD2BF0-3E60-4B81-89F7-4C61104775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D0EB74-398F-4CD2-9DDB-4967A13AC14B}"/>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7189867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E5708-3EB8-4FFF-BC55-F12BAB7090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B40986-B0D2-4F24-8E9F-2E3533D9E1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72AB06-38B8-4ECE-A98F-4FC74EA9A97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7F019CF-17A5-4DB7-9FD7-8D7DCA92E9F6}"/>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6" name="Footer Placeholder 5">
            <a:extLst>
              <a:ext uri="{FF2B5EF4-FFF2-40B4-BE49-F238E27FC236}">
                <a16:creationId xmlns:a16="http://schemas.microsoft.com/office/drawing/2014/main" id="{B7E6DEB6-369F-4DD9-B02F-A0072AC145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FE4F87A-1DB1-47AC-9063-07FF54FAAB08}"/>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1187749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EBFC2-85B0-48ED-B29A-00B33819713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2246F93-8240-4E6E-9CFD-F9AB1A4ED5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4B3AE9-4985-4B6B-B18E-ABEB838BAFA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281CA0-3C12-45CD-942C-6BDF888392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19157A8-B17B-4B1D-B366-1FC3BE5626B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CC469FA-4D4C-45A7-B15A-985B27CD3D5F}"/>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8" name="Footer Placeholder 7">
            <a:extLst>
              <a:ext uri="{FF2B5EF4-FFF2-40B4-BE49-F238E27FC236}">
                <a16:creationId xmlns:a16="http://schemas.microsoft.com/office/drawing/2014/main" id="{70371778-8A6C-4DAC-96F6-72EA16DA865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7D15E8E-204D-460D-BC4A-AD2976DB83A7}"/>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2606950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756D1-38E4-4B95-A0F0-FFF623AE325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A5E60A7-1966-4288-B720-29B04DE5B18B}"/>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4" name="Footer Placeholder 3">
            <a:extLst>
              <a:ext uri="{FF2B5EF4-FFF2-40B4-BE49-F238E27FC236}">
                <a16:creationId xmlns:a16="http://schemas.microsoft.com/office/drawing/2014/main" id="{1F2AFB18-4F05-42FE-9AC6-13E929AD70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5EC03DA-4D25-4726-8B2C-8916FBB3631C}"/>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192883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4665CA-6575-4138-B459-B48E0296E8D2}"/>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3" name="Footer Placeholder 2">
            <a:extLst>
              <a:ext uri="{FF2B5EF4-FFF2-40B4-BE49-F238E27FC236}">
                <a16:creationId xmlns:a16="http://schemas.microsoft.com/office/drawing/2014/main" id="{9AAF9D77-FC6F-486B-9DA1-C2F36E02788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818140-528D-460C-823B-948DEE63DC93}"/>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4019732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636EA-1733-4159-92FB-49D901A506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51F672B-F26B-432F-A168-DF22657AF0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54DA393-9C4A-4370-899D-ADFD3A78E8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D4CE99-2CF1-4B59-A879-32A068F5EB12}"/>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6" name="Footer Placeholder 5">
            <a:extLst>
              <a:ext uri="{FF2B5EF4-FFF2-40B4-BE49-F238E27FC236}">
                <a16:creationId xmlns:a16="http://schemas.microsoft.com/office/drawing/2014/main" id="{2D49A591-5C14-49FD-B37A-C6CBFABEA9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1D566C-F34F-4A70-9446-377B27B88988}"/>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3418218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31522-3E64-47D1-B011-B08ED629C0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26C9B9F-B9F9-4410-8CC4-851D0ACD19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7F28CD4-CF7F-42E2-95DA-F32E5BECDC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2DBAA3-5488-432B-A32B-E31E05BB29F3}"/>
              </a:ext>
            </a:extLst>
          </p:cNvPr>
          <p:cNvSpPr>
            <a:spLocks noGrp="1"/>
          </p:cNvSpPr>
          <p:nvPr>
            <p:ph type="dt" sz="half" idx="10"/>
          </p:nvPr>
        </p:nvSpPr>
        <p:spPr/>
        <p:txBody>
          <a:bodyPr/>
          <a:lstStyle/>
          <a:p>
            <a:fld id="{4481B3B0-8AA2-42D7-A1D4-248EFCC2389F}" type="datetimeFigureOut">
              <a:rPr lang="en-US" smtClean="0"/>
              <a:t>5/2/2022</a:t>
            </a:fld>
            <a:endParaRPr lang="en-US"/>
          </a:p>
        </p:txBody>
      </p:sp>
      <p:sp>
        <p:nvSpPr>
          <p:cNvPr id="6" name="Footer Placeholder 5">
            <a:extLst>
              <a:ext uri="{FF2B5EF4-FFF2-40B4-BE49-F238E27FC236}">
                <a16:creationId xmlns:a16="http://schemas.microsoft.com/office/drawing/2014/main" id="{7751A1F7-FEEE-43A7-9A31-FF59DADAB9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E8B86E-3F2D-4FAB-BAE8-2F481637BE65}"/>
              </a:ext>
            </a:extLst>
          </p:cNvPr>
          <p:cNvSpPr>
            <a:spLocks noGrp="1"/>
          </p:cNvSpPr>
          <p:nvPr>
            <p:ph type="sldNum" sz="quarter" idx="12"/>
          </p:nvPr>
        </p:nvSpPr>
        <p:spPr/>
        <p:txBody>
          <a:bodyPr/>
          <a:lstStyle/>
          <a:p>
            <a:fld id="{C364205E-46B3-4BE6-9856-EBE278922B81}" type="slidenum">
              <a:rPr lang="en-US" smtClean="0"/>
              <a:t>‹#›</a:t>
            </a:fld>
            <a:endParaRPr lang="en-US"/>
          </a:p>
        </p:txBody>
      </p:sp>
    </p:spTree>
    <p:extLst>
      <p:ext uri="{BB962C8B-B14F-4D97-AF65-F5344CB8AC3E}">
        <p14:creationId xmlns:p14="http://schemas.microsoft.com/office/powerpoint/2010/main" val="2615340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9DBFBB-9834-42A1-80D0-744DE647B7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8D54CCF-3277-423D-A4CD-1347749B34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533F45-5A16-4883-AB7F-02FB994437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81B3B0-8AA2-42D7-A1D4-248EFCC2389F}" type="datetimeFigureOut">
              <a:rPr lang="en-US" smtClean="0"/>
              <a:t>5/2/2022</a:t>
            </a:fld>
            <a:endParaRPr lang="en-US"/>
          </a:p>
        </p:txBody>
      </p:sp>
      <p:sp>
        <p:nvSpPr>
          <p:cNvPr id="5" name="Footer Placeholder 4">
            <a:extLst>
              <a:ext uri="{FF2B5EF4-FFF2-40B4-BE49-F238E27FC236}">
                <a16:creationId xmlns:a16="http://schemas.microsoft.com/office/drawing/2014/main" id="{AD9DAC6A-34F4-4F95-AA4C-00D8F9C7D8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BA3A88D-A2B7-41F4-AB30-956554A4B1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64205E-46B3-4BE6-9856-EBE278922B81}" type="slidenum">
              <a:rPr lang="en-US" smtClean="0"/>
              <a:t>‹#›</a:t>
            </a:fld>
            <a:endParaRPr lang="en-US"/>
          </a:p>
        </p:txBody>
      </p:sp>
    </p:spTree>
    <p:extLst>
      <p:ext uri="{BB962C8B-B14F-4D97-AF65-F5344CB8AC3E}">
        <p14:creationId xmlns:p14="http://schemas.microsoft.com/office/powerpoint/2010/main" val="1391747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wevolver.com/article/key-application-areas-for-integrated-photonics"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google.com/search?q=optical+fiber&amp;rlz=1C1GCEB_enUS866US868&amp;sxsrf=ALiCzsaicfC6UcQJ4u2VE_VsGLrirtZbCQ:1651539595974&amp;source=lnms&amp;tbm=isch&amp;sa=X&amp;sqi=2&amp;ved=2ahUKEwjehs23kML3AhUH2KQKHZW7BIkQ_AUoAnoECAIQBA&amp;biw=1600&amp;bih=789&amp;dpr=1"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photonics.com/Articles/Fiber_Optics_Understanding_the_Basics/a25151"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0MwMkBET_5I"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B98A4-0864-475B-896F-3C3392224B18}"/>
              </a:ext>
            </a:extLst>
          </p:cNvPr>
          <p:cNvSpPr>
            <a:spLocks noGrp="1"/>
          </p:cNvSpPr>
          <p:nvPr>
            <p:ph type="ctrTitle"/>
          </p:nvPr>
        </p:nvSpPr>
        <p:spPr/>
        <p:txBody>
          <a:bodyPr/>
          <a:lstStyle/>
          <a:p>
            <a:r>
              <a:rPr lang="en-US" sz="6000"/>
              <a:t>PHOE 162-Introduction to Fiber Optics</a:t>
            </a:r>
            <a:endParaRPr lang="en-US"/>
          </a:p>
        </p:txBody>
      </p:sp>
      <p:sp>
        <p:nvSpPr>
          <p:cNvPr id="3" name="Subtitle 2">
            <a:extLst>
              <a:ext uri="{FF2B5EF4-FFF2-40B4-BE49-F238E27FC236}">
                <a16:creationId xmlns:a16="http://schemas.microsoft.com/office/drawing/2014/main" id="{210FC189-3416-47A8-A1EB-0AA305F210B8}"/>
              </a:ext>
            </a:extLst>
          </p:cNvPr>
          <p:cNvSpPr>
            <a:spLocks noGrp="1"/>
          </p:cNvSpPr>
          <p:nvPr>
            <p:ph type="subTitle" idx="1"/>
          </p:nvPr>
        </p:nvSpPr>
        <p:spPr/>
        <p:txBody>
          <a:bodyPr/>
          <a:lstStyle/>
          <a:p>
            <a:r>
              <a:rPr lang="en-US" sz="2400"/>
              <a:t>Instructor: Dr. Elif Demirbas</a:t>
            </a:r>
          </a:p>
          <a:p>
            <a:r>
              <a:rPr lang="en-US" sz="2400"/>
              <a:t>Assistant Professor of Physics, Photonics and Optical Engineering</a:t>
            </a:r>
          </a:p>
          <a:p>
            <a:r>
              <a:rPr lang="en-US"/>
              <a:t>Bridgewater State University, Spring 2021</a:t>
            </a:r>
            <a:endParaRPr lang="en-US" sz="2400"/>
          </a:p>
          <a:p>
            <a:endParaRPr lang="en-US"/>
          </a:p>
        </p:txBody>
      </p:sp>
      <p:pic>
        <p:nvPicPr>
          <p:cNvPr id="4" name="Picture 3">
            <a:extLst>
              <a:ext uri="{FF2B5EF4-FFF2-40B4-BE49-F238E27FC236}">
                <a16:creationId xmlns:a16="http://schemas.microsoft.com/office/drawing/2014/main" id="{4D2F3EC6-3C1B-441C-812B-E044836D093C}"/>
              </a:ext>
            </a:extLst>
          </p:cNvPr>
          <p:cNvPicPr>
            <a:picLocks noChangeAspect="1"/>
          </p:cNvPicPr>
          <p:nvPr/>
        </p:nvPicPr>
        <p:blipFill>
          <a:blip r:embed="rId2"/>
          <a:stretch>
            <a:fillRect/>
          </a:stretch>
        </p:blipFill>
        <p:spPr>
          <a:xfrm>
            <a:off x="10185966" y="235405"/>
            <a:ext cx="1655226" cy="1589765"/>
          </a:xfrm>
          <a:prstGeom prst="rect">
            <a:avLst/>
          </a:prstGeom>
        </p:spPr>
      </p:pic>
    </p:spTree>
    <p:extLst>
      <p:ext uri="{BB962C8B-B14F-4D97-AF65-F5344CB8AC3E}">
        <p14:creationId xmlns:p14="http://schemas.microsoft.com/office/powerpoint/2010/main" val="4208391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a:t>Objective</a:t>
            </a:r>
          </a:p>
        </p:txBody>
      </p:sp>
      <p:sp>
        <p:nvSpPr>
          <p:cNvPr id="3" name="Content Placeholder 2">
            <a:extLst>
              <a:ext uri="{FF2B5EF4-FFF2-40B4-BE49-F238E27FC236}">
                <a16:creationId xmlns:a16="http://schemas.microsoft.com/office/drawing/2014/main" id="{C547FF5B-C064-432B-8C72-B34398A4D7B1}"/>
              </a:ext>
            </a:extLst>
          </p:cNvPr>
          <p:cNvSpPr>
            <a:spLocks noGrp="1"/>
          </p:cNvSpPr>
          <p:nvPr>
            <p:ph idx="1"/>
          </p:nvPr>
        </p:nvSpPr>
        <p:spPr>
          <a:xfrm>
            <a:off x="715964" y="1990065"/>
            <a:ext cx="4286821" cy="4320131"/>
          </a:xfrm>
        </p:spPr>
        <p:txBody>
          <a:bodyPr vert="horz" lIns="91440" tIns="45720" rIns="91440" bIns="45720" rtlCol="0" anchor="t">
            <a:normAutofit fontScale="25000" lnSpcReduction="20000"/>
          </a:bodyPr>
          <a:lstStyle/>
          <a:p>
            <a:pPr marL="0" indent="0">
              <a:lnSpc>
                <a:spcPct val="107000"/>
              </a:lnSpc>
              <a:spcBef>
                <a:spcPts val="0"/>
              </a:spcBef>
              <a:spcAft>
                <a:spcPts val="800"/>
              </a:spcAft>
              <a:buNone/>
            </a:pPr>
            <a:r>
              <a:rPr lang="en-US" sz="7200" u="sng">
                <a:ea typeface="+mn-lt"/>
                <a:cs typeface="Times New Roman"/>
              </a:rPr>
              <a:t>Instruments:</a:t>
            </a:r>
            <a:endParaRPr lang="en-US"/>
          </a:p>
          <a:p>
            <a:pPr marL="0" indent="0">
              <a:lnSpc>
                <a:spcPct val="107000"/>
              </a:lnSpc>
              <a:spcBef>
                <a:spcPts val="0"/>
              </a:spcBef>
              <a:spcAft>
                <a:spcPts val="800"/>
              </a:spcAft>
              <a:buNone/>
            </a:pPr>
            <a:r>
              <a:rPr lang="en-US" sz="7200">
                <a:ea typeface="+mn-lt"/>
                <a:cs typeface="Times New Roman"/>
              </a:rPr>
              <a:t>1 x Optical Bench</a:t>
            </a:r>
            <a:endParaRPr lang="en-US"/>
          </a:p>
          <a:p>
            <a:pPr marL="0" indent="0">
              <a:lnSpc>
                <a:spcPct val="107000"/>
              </a:lnSpc>
              <a:spcBef>
                <a:spcPts val="0"/>
              </a:spcBef>
              <a:spcAft>
                <a:spcPts val="800"/>
              </a:spcAft>
              <a:buNone/>
            </a:pPr>
            <a:r>
              <a:rPr lang="en-US" sz="7200">
                <a:ea typeface="+mn-lt"/>
                <a:cs typeface="Times New Roman"/>
              </a:rPr>
              <a:t>1 x Laser Diode (CPS635 or CPS532)</a:t>
            </a:r>
            <a:endParaRPr lang="en-US"/>
          </a:p>
          <a:p>
            <a:pPr marL="0" indent="0">
              <a:lnSpc>
                <a:spcPct val="107000"/>
              </a:lnSpc>
              <a:spcBef>
                <a:spcPts val="0"/>
              </a:spcBef>
              <a:spcAft>
                <a:spcPts val="800"/>
              </a:spcAft>
              <a:buNone/>
            </a:pPr>
            <a:r>
              <a:rPr lang="en-US" sz="7200">
                <a:ea typeface="+mn-lt"/>
                <a:cs typeface="Times New Roman"/>
              </a:rPr>
              <a:t>1 x Laser Power Supply (LDS5)</a:t>
            </a:r>
            <a:endParaRPr lang="en-US"/>
          </a:p>
          <a:p>
            <a:pPr marL="0" indent="0">
              <a:lnSpc>
                <a:spcPct val="107000"/>
              </a:lnSpc>
              <a:spcBef>
                <a:spcPts val="0"/>
              </a:spcBef>
              <a:spcAft>
                <a:spcPts val="800"/>
              </a:spcAft>
              <a:buNone/>
            </a:pPr>
            <a:r>
              <a:rPr lang="en-US" sz="7200">
                <a:ea typeface="+mn-lt"/>
                <a:cs typeface="Times New Roman"/>
              </a:rPr>
              <a:t>1 x Laser Safety Goggle (LG4)</a:t>
            </a:r>
            <a:endParaRPr lang="en-US"/>
          </a:p>
          <a:p>
            <a:pPr marL="0" indent="0">
              <a:lnSpc>
                <a:spcPct val="107000"/>
              </a:lnSpc>
              <a:spcBef>
                <a:spcPts val="0"/>
              </a:spcBef>
              <a:spcAft>
                <a:spcPts val="800"/>
              </a:spcAft>
              <a:buNone/>
            </a:pPr>
            <a:r>
              <a:rPr lang="en-US" sz="7200">
                <a:ea typeface="+mn-lt"/>
                <a:cs typeface="Times New Roman"/>
              </a:rPr>
              <a:t>1 x Convex lens (LA1608-A-ML)</a:t>
            </a:r>
            <a:endParaRPr lang="en-US"/>
          </a:p>
          <a:p>
            <a:pPr marL="0" indent="0">
              <a:lnSpc>
                <a:spcPct val="107000"/>
              </a:lnSpc>
              <a:spcBef>
                <a:spcPts val="0"/>
              </a:spcBef>
              <a:spcAft>
                <a:spcPts val="800"/>
              </a:spcAft>
              <a:buNone/>
            </a:pPr>
            <a:r>
              <a:rPr lang="en-US" sz="7200">
                <a:ea typeface="+mn-lt"/>
                <a:cs typeface="Times New Roman"/>
              </a:rPr>
              <a:t>1 x Iris (ID20) </a:t>
            </a:r>
            <a:endParaRPr lang="en-US"/>
          </a:p>
          <a:p>
            <a:pPr marL="0" indent="0">
              <a:lnSpc>
                <a:spcPct val="107000"/>
              </a:lnSpc>
              <a:spcBef>
                <a:spcPts val="0"/>
              </a:spcBef>
              <a:spcAft>
                <a:spcPts val="800"/>
              </a:spcAft>
              <a:buNone/>
            </a:pPr>
            <a:r>
              <a:rPr lang="en-US" sz="7200">
                <a:ea typeface="+mn-lt"/>
                <a:cs typeface="Times New Roman"/>
              </a:rPr>
              <a:t>1 x Power meter (PM16-130)</a:t>
            </a:r>
            <a:endParaRPr lang="en-US"/>
          </a:p>
          <a:p>
            <a:pPr marL="0" indent="0">
              <a:lnSpc>
                <a:spcPct val="107000"/>
              </a:lnSpc>
              <a:spcBef>
                <a:spcPts val="0"/>
              </a:spcBef>
              <a:spcAft>
                <a:spcPts val="800"/>
              </a:spcAft>
              <a:buNone/>
            </a:pPr>
            <a:r>
              <a:rPr lang="en-US" sz="7200">
                <a:ea typeface="+mn-lt"/>
                <a:cs typeface="Times New Roman"/>
              </a:rPr>
              <a:t>1 x Viewing Screen (EDU-VS1)</a:t>
            </a:r>
            <a:endParaRPr lang="en-US"/>
          </a:p>
          <a:p>
            <a:pPr marL="0" indent="0">
              <a:lnSpc>
                <a:spcPct val="107000"/>
              </a:lnSpc>
              <a:spcBef>
                <a:spcPts val="0"/>
              </a:spcBef>
              <a:spcAft>
                <a:spcPts val="800"/>
              </a:spcAft>
              <a:buNone/>
            </a:pPr>
            <a:r>
              <a:rPr lang="en-US" sz="7200">
                <a:ea typeface="+mn-lt"/>
                <a:cs typeface="Times New Roman"/>
              </a:rPr>
              <a:t>1 x Viewing Card (VRC2)</a:t>
            </a:r>
            <a:endParaRPr lang="en-US"/>
          </a:p>
          <a:p>
            <a:pPr marL="0" indent="0">
              <a:lnSpc>
                <a:spcPct val="107000"/>
              </a:lnSpc>
              <a:spcBef>
                <a:spcPts val="0"/>
              </a:spcBef>
              <a:spcAft>
                <a:spcPts val="800"/>
              </a:spcAft>
              <a:buNone/>
            </a:pPr>
            <a:r>
              <a:rPr lang="en-US" sz="7200">
                <a:ea typeface="+mn-lt"/>
                <a:cs typeface="Times New Roman"/>
              </a:rPr>
              <a:t>1 x Single mode fiber cable (P1-460B-FC-1)</a:t>
            </a:r>
            <a:endParaRPr lang="en-US"/>
          </a:p>
          <a:p>
            <a:pPr marL="0" indent="0">
              <a:lnSpc>
                <a:spcPct val="107000"/>
              </a:lnSpc>
              <a:spcBef>
                <a:spcPts val="0"/>
              </a:spcBef>
              <a:spcAft>
                <a:spcPts val="800"/>
              </a:spcAft>
              <a:buNone/>
            </a:pPr>
            <a:r>
              <a:rPr lang="en-US" sz="7200">
                <a:ea typeface="+mn-lt"/>
                <a:cs typeface="Times New Roman"/>
              </a:rPr>
              <a:t>2 x Ferule (FCM)</a:t>
            </a:r>
            <a:endParaRPr lang="en-US"/>
          </a:p>
          <a:p>
            <a:pPr marL="0" indent="0">
              <a:lnSpc>
                <a:spcPct val="107000"/>
              </a:lnSpc>
              <a:spcBef>
                <a:spcPts val="0"/>
              </a:spcBef>
              <a:spcAft>
                <a:spcPts val="800"/>
              </a:spcAft>
              <a:buNone/>
            </a:pPr>
            <a:r>
              <a:rPr lang="en-US" sz="7200">
                <a:ea typeface="+mn-lt"/>
                <a:cs typeface="Times New Roman"/>
              </a:rPr>
              <a:t>Posts, post holders (PH2, TR2, BA2)</a:t>
            </a:r>
            <a:endParaRPr lang="en-US"/>
          </a:p>
          <a:p>
            <a:pPr marL="0" indent="0">
              <a:lnSpc>
                <a:spcPct val="107000"/>
              </a:lnSpc>
              <a:spcBef>
                <a:spcPts val="0"/>
              </a:spcBef>
              <a:spcAft>
                <a:spcPts val="800"/>
              </a:spcAft>
              <a:buNone/>
            </a:pPr>
            <a:r>
              <a:rPr lang="en-US" sz="7200">
                <a:ea typeface="+mn-lt"/>
                <a:cs typeface="Times New Roman"/>
              </a:rPr>
              <a:t>Mounts (FCM, LMR1,KM100T)</a:t>
            </a:r>
            <a:endParaRPr lang="en-US"/>
          </a:p>
          <a:p>
            <a:pPr marL="0" marR="0" lvl="0" indent="0">
              <a:lnSpc>
                <a:spcPct val="107000"/>
              </a:lnSpc>
              <a:spcBef>
                <a:spcPts val="0"/>
              </a:spcBef>
              <a:spcAft>
                <a:spcPts val="800"/>
              </a:spcAft>
              <a:buNone/>
            </a:pPr>
            <a:endParaRPr lang="en-US" sz="72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endParaRPr lang="en-US" sz="18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870FBBE7-CB8B-4427-9815-6F1451D50B92}"/>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p:pic>
        <p:nvPicPr>
          <p:cNvPr id="5" name="Picture 4">
            <a:extLst>
              <a:ext uri="{FF2B5EF4-FFF2-40B4-BE49-F238E27FC236}">
                <a16:creationId xmlns:a16="http://schemas.microsoft.com/office/drawing/2014/main" id="{073A7BDE-295D-48B5-9BCF-B84BEE699EA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3000" y="2224687"/>
            <a:ext cx="6159278" cy="3562244"/>
          </a:xfrm>
          <a:prstGeom prst="rect">
            <a:avLst/>
          </a:prstGeom>
          <a:noFill/>
          <a:ln>
            <a:solidFill>
              <a:schemeClr val="bg2">
                <a:lumMod val="75000"/>
              </a:schemeClr>
            </a:solidFill>
          </a:ln>
        </p:spPr>
      </p:pic>
      <p:sp>
        <p:nvSpPr>
          <p:cNvPr id="6" name="TextBox 5">
            <a:extLst>
              <a:ext uri="{FF2B5EF4-FFF2-40B4-BE49-F238E27FC236}">
                <a16:creationId xmlns:a16="http://schemas.microsoft.com/office/drawing/2014/main" id="{C12045B2-4F0B-48A3-948B-6AB4C91FFF9B}"/>
              </a:ext>
            </a:extLst>
          </p:cNvPr>
          <p:cNvSpPr txBox="1"/>
          <p:nvPr/>
        </p:nvSpPr>
        <p:spPr>
          <a:xfrm>
            <a:off x="646103" y="1471045"/>
            <a:ext cx="8419164" cy="369332"/>
          </a:xfrm>
          <a:prstGeom prst="rect">
            <a:avLst/>
          </a:prstGeom>
          <a:noFill/>
        </p:spPr>
        <p:txBody>
          <a:bodyPr wrap="none" rtlCol="0">
            <a:spAutoFit/>
          </a:bodyPr>
          <a:lstStyle/>
          <a:p>
            <a:r>
              <a:rPr lang="en-US"/>
              <a:t>Objective: Couple the laser light to a single mode fiber and calculate coupling efficiency </a:t>
            </a:r>
          </a:p>
        </p:txBody>
      </p:sp>
      <p:sp>
        <p:nvSpPr>
          <p:cNvPr id="7" name="TextBox 6">
            <a:extLst>
              <a:ext uri="{FF2B5EF4-FFF2-40B4-BE49-F238E27FC236}">
                <a16:creationId xmlns:a16="http://schemas.microsoft.com/office/drawing/2014/main" id="{E2F40357-F5AE-45B3-9C00-CE50E84F2488}"/>
              </a:ext>
            </a:extLst>
          </p:cNvPr>
          <p:cNvSpPr txBox="1"/>
          <p:nvPr/>
        </p:nvSpPr>
        <p:spPr>
          <a:xfrm>
            <a:off x="4216096" y="6021552"/>
            <a:ext cx="6825604" cy="369332"/>
          </a:xfrm>
          <a:prstGeom prst="rect">
            <a:avLst/>
          </a:prstGeom>
          <a:noFill/>
        </p:spPr>
        <p:txBody>
          <a:bodyPr wrap="square" rtlCol="0">
            <a:spAutoFit/>
          </a:bodyPr>
          <a:lstStyle/>
          <a:p>
            <a:r>
              <a:rPr lang="en-US"/>
              <a:t>Include how many posts, post holders you are using each experiment</a:t>
            </a:r>
          </a:p>
        </p:txBody>
      </p:sp>
    </p:spTree>
    <p:extLst>
      <p:ext uri="{BB962C8B-B14F-4D97-AF65-F5344CB8AC3E}">
        <p14:creationId xmlns:p14="http://schemas.microsoft.com/office/powerpoint/2010/main" val="3001139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a:t>Measurement</a:t>
            </a:r>
          </a:p>
        </p:txBody>
      </p:sp>
      <p:sp>
        <p:nvSpPr>
          <p:cNvPr id="3" name="Content Placeholder 2">
            <a:extLst>
              <a:ext uri="{FF2B5EF4-FFF2-40B4-BE49-F238E27FC236}">
                <a16:creationId xmlns:a16="http://schemas.microsoft.com/office/drawing/2014/main" id="{C547FF5B-C064-432B-8C72-B34398A4D7B1}"/>
              </a:ext>
            </a:extLst>
          </p:cNvPr>
          <p:cNvSpPr>
            <a:spLocks noGrp="1"/>
          </p:cNvSpPr>
          <p:nvPr>
            <p:ph idx="1"/>
          </p:nvPr>
        </p:nvSpPr>
        <p:spPr>
          <a:xfrm>
            <a:off x="288829" y="1608803"/>
            <a:ext cx="9763801" cy="1820197"/>
          </a:xfrm>
        </p:spPr>
        <p:txBody>
          <a:bodyPr>
            <a:normAutofit/>
          </a:bodyPr>
          <a:lstStyle/>
          <a:p>
            <a:pPr>
              <a:lnSpc>
                <a:spcPct val="107000"/>
              </a:lnSpc>
              <a:spcBef>
                <a:spcPts val="0"/>
              </a:spcBef>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Measure the power after each component, laser, iris, lens</a:t>
            </a:r>
          </a:p>
          <a:p>
            <a:pPr>
              <a:lnSpc>
                <a:spcPct val="107000"/>
              </a:lnSpc>
              <a:spcBef>
                <a:spcPts val="0"/>
              </a:spcBef>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Measure Output and Input Power </a:t>
            </a:r>
          </a:p>
          <a:p>
            <a:pPr>
              <a:lnSpc>
                <a:spcPct val="107000"/>
              </a:lnSpc>
              <a:spcBef>
                <a:spcPts val="0"/>
              </a:spcBef>
              <a:spcAft>
                <a:spcPts val="800"/>
              </a:spcAft>
            </a:pPr>
            <a:r>
              <a:rPr lang="en-US" sz="1800">
                <a:latin typeface="Calibri" panose="020F0502020204030204" pitchFamily="34" charset="0"/>
                <a:ea typeface="Calibri" panose="020F0502020204030204" pitchFamily="34" charset="0"/>
                <a:cs typeface="Times New Roman" panose="02020603050405020304" pitchFamily="18" charset="0"/>
              </a:rPr>
              <a:t>C</a:t>
            </a:r>
            <a:r>
              <a:rPr lang="en-US" sz="1800">
                <a:effectLst/>
                <a:latin typeface="Calibri" panose="020F0502020204030204" pitchFamily="34" charset="0"/>
                <a:ea typeface="Calibri" panose="020F0502020204030204" pitchFamily="34" charset="0"/>
                <a:cs typeface="Times New Roman" panose="02020603050405020304" pitchFamily="18" charset="0"/>
              </a:rPr>
              <a:t>alculate the coupling efficiency</a:t>
            </a:r>
          </a:p>
        </p:txBody>
      </p:sp>
      <p:pic>
        <p:nvPicPr>
          <p:cNvPr id="4" name="Picture 3">
            <a:extLst>
              <a:ext uri="{FF2B5EF4-FFF2-40B4-BE49-F238E27FC236}">
                <a16:creationId xmlns:a16="http://schemas.microsoft.com/office/drawing/2014/main" id="{870FBBE7-CB8B-4427-9815-6F1451D50B92}"/>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6F223FB-F345-45A4-BB72-8FA2C4B79332}"/>
                  </a:ext>
                </a:extLst>
              </p:cNvPr>
              <p:cNvSpPr txBox="1"/>
              <p:nvPr/>
            </p:nvSpPr>
            <p:spPr>
              <a:xfrm>
                <a:off x="982783" y="5188339"/>
                <a:ext cx="2717192" cy="65774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𝜂</m:t>
                          </m:r>
                        </m:e>
                        <m:sub>
                          <m:r>
                            <a:rPr lang="en-US" i="1">
                              <a:latin typeface="Cambria Math" panose="02040503050406030204" pitchFamily="18" charset="0"/>
                            </a:rPr>
                            <m:t>𝑐</m:t>
                          </m:r>
                        </m:sub>
                      </m:sSub>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𝑜𝑢𝑡</m:t>
                              </m:r>
                            </m:sub>
                          </m:sSub>
                        </m:num>
                        <m:den>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𝑖𝑛</m:t>
                              </m:r>
                            </m:sub>
                          </m:sSub>
                        </m:den>
                      </m:f>
                    </m:oMath>
                  </m:oMathPara>
                </a14:m>
                <a:endParaRPr lang="en-US"/>
              </a:p>
            </p:txBody>
          </p:sp>
        </mc:Choice>
        <mc:Fallback xmlns="">
          <p:sp>
            <p:nvSpPr>
              <p:cNvPr id="6" name="TextBox 5">
                <a:extLst>
                  <a:ext uri="{FF2B5EF4-FFF2-40B4-BE49-F238E27FC236}">
                    <a16:creationId xmlns:a16="http://schemas.microsoft.com/office/drawing/2014/main" id="{A6F223FB-F345-45A4-BB72-8FA2C4B79332}"/>
                  </a:ext>
                </a:extLst>
              </p:cNvPr>
              <p:cNvSpPr txBox="1">
                <a:spLocks noRot="1" noChangeAspect="1" noMove="1" noResize="1" noEditPoints="1" noAdjustHandles="1" noChangeArrowheads="1" noChangeShapeType="1" noTextEdit="1"/>
              </p:cNvSpPr>
              <p:nvPr/>
            </p:nvSpPr>
            <p:spPr>
              <a:xfrm>
                <a:off x="982783" y="5188339"/>
                <a:ext cx="2717192" cy="657744"/>
              </a:xfrm>
              <a:prstGeom prst="rect">
                <a:avLst/>
              </a:prstGeom>
              <a:blipFill>
                <a:blip r:embed="rId3"/>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62A7273B-461A-478F-8417-8B31C1EC88FB}"/>
              </a:ext>
            </a:extLst>
          </p:cNvPr>
          <p:cNvSpPr txBox="1"/>
          <p:nvPr/>
        </p:nvSpPr>
        <p:spPr>
          <a:xfrm>
            <a:off x="288829" y="3606753"/>
            <a:ext cx="7704093" cy="723275"/>
          </a:xfrm>
          <a:prstGeom prst="rect">
            <a:avLst/>
          </a:prstGeom>
          <a:noFill/>
        </p:spPr>
        <p:txBody>
          <a:bodyPr wrap="square">
            <a:spAutoFit/>
          </a:bodyPr>
          <a:lstStyle/>
          <a:p>
            <a:pPr marL="0" marR="0" algn="just">
              <a:spcBef>
                <a:spcPts val="0"/>
              </a:spcBef>
              <a:spcAft>
                <a:spcPts val="600"/>
              </a:spcAft>
            </a:pPr>
            <a:r>
              <a:rPr lang="en-US" sz="1800">
                <a:effectLst/>
                <a:latin typeface="Times New Roman" panose="02020603050405020304" pitchFamily="18" charset="0"/>
                <a:ea typeface="Times New Roman" panose="02020603050405020304" pitchFamily="18" charset="0"/>
              </a:rPr>
              <a:t>P</a:t>
            </a:r>
            <a:r>
              <a:rPr lang="en-US" sz="1800" baseline="-25000">
                <a:effectLst/>
                <a:latin typeface="Times New Roman" panose="02020603050405020304" pitchFamily="18" charset="0"/>
                <a:ea typeface="Times New Roman" panose="02020603050405020304" pitchFamily="18" charset="0"/>
              </a:rPr>
              <a:t>in</a:t>
            </a:r>
            <a:r>
              <a:rPr lang="en-US" sz="1800">
                <a:effectLst/>
                <a:latin typeface="Times New Roman" panose="02020603050405020304" pitchFamily="18" charset="0"/>
                <a:ea typeface="Times New Roman" panose="02020603050405020304" pitchFamily="18" charset="0"/>
              </a:rPr>
              <a:t> </a:t>
            </a:r>
            <a:r>
              <a:rPr lang="en-US">
                <a:latin typeface="Times New Roman" panose="02020603050405020304" pitchFamily="18" charset="0"/>
                <a:ea typeface="Times New Roman" panose="02020603050405020304" pitchFamily="18" charset="0"/>
              </a:rPr>
              <a:t>: </a:t>
            </a:r>
            <a:r>
              <a:rPr lang="en-US" sz="1800">
                <a:effectLst/>
                <a:latin typeface="Times New Roman" panose="02020603050405020304" pitchFamily="18" charset="0"/>
                <a:ea typeface="Times New Roman" panose="02020603050405020304" pitchFamily="18" charset="0"/>
              </a:rPr>
              <a:t>the power of light coming into one end of the fiber </a:t>
            </a:r>
            <a:endParaRPr lang="en-US">
              <a:latin typeface="Times New Roman" panose="02020603050405020304" pitchFamily="18" charset="0"/>
              <a:ea typeface="Times New Roman" panose="02020603050405020304" pitchFamily="18" charset="0"/>
            </a:endParaRPr>
          </a:p>
          <a:p>
            <a:pPr marL="0" marR="0" algn="just">
              <a:spcBef>
                <a:spcPts val="0"/>
              </a:spcBef>
              <a:spcAft>
                <a:spcPts val="600"/>
              </a:spcAft>
            </a:pPr>
            <a:r>
              <a:rPr lang="en-US" sz="1800">
                <a:effectLst/>
                <a:latin typeface="Times New Roman" panose="02020603050405020304" pitchFamily="18" charset="0"/>
                <a:ea typeface="Times New Roman" panose="02020603050405020304" pitchFamily="18" charset="0"/>
              </a:rPr>
              <a:t>P</a:t>
            </a:r>
            <a:r>
              <a:rPr lang="en-US" sz="1800" baseline="-25000">
                <a:effectLst/>
                <a:latin typeface="Times New Roman" panose="02020603050405020304" pitchFamily="18" charset="0"/>
                <a:ea typeface="Times New Roman" panose="02020603050405020304" pitchFamily="18" charset="0"/>
              </a:rPr>
              <a:t>out</a:t>
            </a:r>
            <a:r>
              <a:rPr lang="en-US" sz="1800">
                <a:effectLst/>
                <a:latin typeface="Times New Roman" panose="02020603050405020304" pitchFamily="18" charset="0"/>
                <a:ea typeface="Times New Roman" panose="02020603050405020304" pitchFamily="18" charset="0"/>
              </a:rPr>
              <a:t> </a:t>
            </a:r>
            <a:r>
              <a:rPr lang="en-US">
                <a:latin typeface="Times New Roman" panose="02020603050405020304" pitchFamily="18" charset="0"/>
                <a:ea typeface="Times New Roman" panose="02020603050405020304" pitchFamily="18" charset="0"/>
              </a:rPr>
              <a:t>:</a:t>
            </a:r>
            <a:r>
              <a:rPr lang="en-US" sz="1800">
                <a:effectLst/>
                <a:latin typeface="Times New Roman" panose="02020603050405020304" pitchFamily="18" charset="0"/>
                <a:ea typeface="Times New Roman" panose="02020603050405020304" pitchFamily="18" charset="0"/>
              </a:rPr>
              <a:t>the power of light coming out of other end of the fiber.</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0CF2F39-CBEC-4BE1-8C94-EC583C137392}"/>
                  </a:ext>
                </a:extLst>
              </p:cNvPr>
              <p:cNvSpPr txBox="1"/>
              <p:nvPr/>
            </p:nvSpPr>
            <p:spPr>
              <a:xfrm>
                <a:off x="989789" y="4495442"/>
                <a:ext cx="2875980" cy="369332"/>
              </a:xfrm>
              <a:prstGeom prst="rect">
                <a:avLst/>
              </a:prstGeom>
              <a:noFill/>
            </p:spPr>
            <p:txBody>
              <a:bodyPr wrap="square">
                <a:spAutoFit/>
              </a:bodyPr>
              <a:lstStyle/>
              <a:p>
                <a:r>
                  <a:rPr lang="en-US" sz="1800">
                    <a:effectLst/>
                    <a:latin typeface="Times New Roman" panose="02020603050405020304" pitchFamily="18" charset="0"/>
                    <a:ea typeface="Times New Roman" panose="02020603050405020304" pitchFamily="18" charset="0"/>
                  </a:rPr>
                  <a:t>Coupling efficiency </a:t>
                </a:r>
                <a14:m>
                  <m:oMath xmlns:m="http://schemas.openxmlformats.org/officeDocument/2006/math">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oMath>
                </a14:m>
                <a:endParaRPr lang="en-US"/>
              </a:p>
            </p:txBody>
          </p:sp>
        </mc:Choice>
        <mc:Fallback xmlns="">
          <p:sp>
            <p:nvSpPr>
              <p:cNvPr id="10" name="TextBox 9">
                <a:extLst>
                  <a:ext uri="{FF2B5EF4-FFF2-40B4-BE49-F238E27FC236}">
                    <a16:creationId xmlns:a16="http://schemas.microsoft.com/office/drawing/2014/main" id="{00CF2F39-CBEC-4BE1-8C94-EC583C137392}"/>
                  </a:ext>
                </a:extLst>
              </p:cNvPr>
              <p:cNvSpPr txBox="1">
                <a:spLocks noRot="1" noChangeAspect="1" noMove="1" noResize="1" noEditPoints="1" noAdjustHandles="1" noChangeArrowheads="1" noChangeShapeType="1" noTextEdit="1"/>
              </p:cNvSpPr>
              <p:nvPr/>
            </p:nvSpPr>
            <p:spPr>
              <a:xfrm>
                <a:off x="989789" y="4495442"/>
                <a:ext cx="2875980" cy="369332"/>
              </a:xfrm>
              <a:prstGeom prst="rect">
                <a:avLst/>
              </a:prstGeom>
              <a:blipFill>
                <a:blip r:embed="rId4"/>
                <a:stretch>
                  <a:fillRect l="-1695" t="-9836" b="-22951"/>
                </a:stretch>
              </a:blipFill>
            </p:spPr>
            <p:txBody>
              <a:bodyPr/>
              <a:lstStyle/>
              <a:p>
                <a:r>
                  <a:rPr lang="en-US">
                    <a:noFill/>
                  </a:rPr>
                  <a:t> </a:t>
                </a:r>
              </a:p>
            </p:txBody>
          </p:sp>
        </mc:Fallback>
      </mc:AlternateContent>
    </p:spTree>
    <p:extLst>
      <p:ext uri="{BB962C8B-B14F-4D97-AF65-F5344CB8AC3E}">
        <p14:creationId xmlns:p14="http://schemas.microsoft.com/office/powerpoint/2010/main" val="3516838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a:t>Lab report-</a:t>
            </a:r>
          </a:p>
        </p:txBody>
      </p:sp>
      <p:sp>
        <p:nvSpPr>
          <p:cNvPr id="3" name="Content Placeholder 2">
            <a:extLst>
              <a:ext uri="{FF2B5EF4-FFF2-40B4-BE49-F238E27FC236}">
                <a16:creationId xmlns:a16="http://schemas.microsoft.com/office/drawing/2014/main" id="{C547FF5B-C064-432B-8C72-B34398A4D7B1}"/>
              </a:ext>
            </a:extLst>
          </p:cNvPr>
          <p:cNvSpPr>
            <a:spLocks noGrp="1"/>
          </p:cNvSpPr>
          <p:nvPr>
            <p:ph idx="1"/>
          </p:nvPr>
        </p:nvSpPr>
        <p:spPr/>
        <p:txBody>
          <a:bodyPr>
            <a:normAutofit fontScale="92500" lnSpcReduction="10000"/>
          </a:bodyPr>
          <a:lstStyle/>
          <a:p>
            <a:pPr marL="0" marR="0" lvl="0" indent="0">
              <a:lnSpc>
                <a:spcPct val="107000"/>
              </a:lnSpc>
              <a:spcBef>
                <a:spcPts val="0"/>
              </a:spcBef>
              <a:spcAft>
                <a:spcPts val="800"/>
              </a:spcAft>
              <a:buNone/>
            </a:pPr>
            <a:r>
              <a:rPr lang="en-US" sz="1800">
                <a:latin typeface="Calibri" panose="020F0502020204030204" pitchFamily="34" charset="0"/>
                <a:ea typeface="Calibri" panose="020F0502020204030204" pitchFamily="34" charset="0"/>
                <a:cs typeface="Times New Roman" panose="02020603050405020304" pitchFamily="18" charset="0"/>
              </a:rPr>
              <a:t>1) Objective</a:t>
            </a:r>
          </a:p>
          <a:p>
            <a:pPr marL="0" marR="0" lvl="0" indent="0">
              <a:lnSpc>
                <a:spcPct val="107000"/>
              </a:lnSpc>
              <a:spcBef>
                <a:spcPts val="0"/>
              </a:spcBef>
              <a:spcAft>
                <a:spcPts val="800"/>
              </a:spcAft>
              <a:buNone/>
            </a:pPr>
            <a:r>
              <a:rPr lang="en-US" sz="1800">
                <a:latin typeface="Calibri" panose="020F0502020204030204" pitchFamily="34" charset="0"/>
                <a:ea typeface="Calibri" panose="020F0502020204030204" pitchFamily="34" charset="0"/>
                <a:cs typeface="Times New Roman" panose="02020603050405020304" pitchFamily="18" charset="0"/>
              </a:rPr>
              <a:t>2) Introduction</a:t>
            </a:r>
          </a:p>
          <a:p>
            <a:pPr marL="0" marR="0" lvl="0" indent="0">
              <a:lnSpc>
                <a:spcPct val="107000"/>
              </a:lnSpc>
              <a:spcBef>
                <a:spcPts val="0"/>
              </a:spcBef>
              <a:spcAft>
                <a:spcPts val="800"/>
              </a:spcAft>
              <a:buNone/>
            </a:pPr>
            <a:r>
              <a:rPr lang="en-US" sz="1800">
                <a:latin typeface="Calibri" panose="020F0502020204030204" pitchFamily="34" charset="0"/>
                <a:ea typeface="Calibri" panose="020F0502020204030204" pitchFamily="34" charset="0"/>
                <a:cs typeface="Times New Roman" panose="02020603050405020304" pitchFamily="18" charset="0"/>
              </a:rPr>
              <a:t>3) Diagram</a:t>
            </a:r>
          </a:p>
          <a:p>
            <a:pPr marL="0" marR="0" lvl="0" indent="0">
              <a:lnSpc>
                <a:spcPct val="107000"/>
              </a:lnSpc>
              <a:spcBef>
                <a:spcPts val="0"/>
              </a:spcBef>
              <a:spcAft>
                <a:spcPts val="800"/>
              </a:spcAft>
              <a:buNone/>
            </a:pPr>
            <a:r>
              <a:rPr lang="en-US" sz="1800">
                <a:latin typeface="Calibri" panose="020F0502020204030204" pitchFamily="34" charset="0"/>
                <a:ea typeface="Calibri" panose="020F0502020204030204" pitchFamily="34" charset="0"/>
                <a:cs typeface="Times New Roman" panose="02020603050405020304" pitchFamily="18" charset="0"/>
              </a:rPr>
              <a:t>4) Instrumentation</a:t>
            </a:r>
          </a:p>
          <a:p>
            <a:pPr>
              <a:lnSpc>
                <a:spcPct val="107000"/>
              </a:lnSpc>
              <a:spcBef>
                <a:spcPts val="0"/>
              </a:spcBef>
              <a:spcAft>
                <a:spcPts val="800"/>
              </a:spcAft>
            </a:pPr>
            <a:r>
              <a:rPr lang="en-US" sz="1800">
                <a:latin typeface="Calibri" panose="020F0502020204030204" pitchFamily="34" charset="0"/>
                <a:ea typeface="Calibri" panose="020F0502020204030204" pitchFamily="34" charset="0"/>
                <a:cs typeface="Times New Roman" panose="02020603050405020304" pitchFamily="18" charset="0"/>
              </a:rPr>
              <a:t>Include the model name of the each components that you are using, </a:t>
            </a:r>
          </a:p>
          <a:p>
            <a:pPr>
              <a:lnSpc>
                <a:spcPct val="107000"/>
              </a:lnSpc>
              <a:spcBef>
                <a:spcPts val="0"/>
              </a:spcBef>
              <a:spcAft>
                <a:spcPts val="800"/>
              </a:spcAft>
            </a:pPr>
            <a:r>
              <a:rPr lang="en-US" sz="1800">
                <a:latin typeface="Calibri" panose="020F0502020204030204" pitchFamily="34" charset="0"/>
                <a:ea typeface="Calibri" panose="020F0502020204030204" pitchFamily="34" charset="0"/>
                <a:cs typeface="Times New Roman" panose="02020603050405020304" pitchFamily="18" charset="0"/>
              </a:rPr>
              <a:t>Check them from </a:t>
            </a:r>
            <a:r>
              <a:rPr lang="en-US" sz="1800" err="1">
                <a:latin typeface="Calibri" panose="020F0502020204030204" pitchFamily="34" charset="0"/>
                <a:ea typeface="Calibri" panose="020F0502020204030204" pitchFamily="34" charset="0"/>
                <a:cs typeface="Times New Roman" panose="02020603050405020304" pitchFamily="18" charset="0"/>
              </a:rPr>
              <a:t>Thorlab</a:t>
            </a:r>
            <a:r>
              <a:rPr lang="en-US" sz="1800">
                <a:latin typeface="Calibri" panose="020F0502020204030204" pitchFamily="34" charset="0"/>
                <a:ea typeface="Calibri" panose="020F0502020204030204" pitchFamily="34" charset="0"/>
                <a:cs typeface="Times New Roman" panose="02020603050405020304" pitchFamily="18" charset="0"/>
              </a:rPr>
              <a:t> website, you can include the pictures and explain in 2-3 sentences.</a:t>
            </a:r>
          </a:p>
          <a:p>
            <a:pPr>
              <a:lnSpc>
                <a:spcPct val="107000"/>
              </a:lnSpc>
              <a:spcBef>
                <a:spcPts val="0"/>
              </a:spcBef>
              <a:spcAft>
                <a:spcPts val="800"/>
              </a:spcAft>
            </a:pPr>
            <a:r>
              <a:rPr lang="en-US" sz="1800">
                <a:latin typeface="Calibri" panose="020F0502020204030204" pitchFamily="34" charset="0"/>
                <a:ea typeface="Calibri" panose="020F0502020204030204" pitchFamily="34" charset="0"/>
                <a:cs typeface="Times New Roman" panose="02020603050405020304" pitchFamily="18" charset="0"/>
              </a:rPr>
              <a:t>Include specs, </a:t>
            </a:r>
          </a:p>
          <a:p>
            <a:pPr marL="0" indent="0">
              <a:lnSpc>
                <a:spcPct val="107000"/>
              </a:lnSpc>
              <a:spcBef>
                <a:spcPts val="0"/>
              </a:spcBef>
              <a:spcAft>
                <a:spcPts val="800"/>
              </a:spcAft>
              <a:buNone/>
            </a:pPr>
            <a:r>
              <a:rPr lang="en-US" sz="1800" u="sng">
                <a:latin typeface="Calibri" panose="020F0502020204030204" pitchFamily="34" charset="0"/>
                <a:ea typeface="Calibri" panose="020F0502020204030204" pitchFamily="34" charset="0"/>
                <a:cs typeface="Times New Roman" panose="02020603050405020304" pitchFamily="18" charset="0"/>
              </a:rPr>
              <a:t>For example </a:t>
            </a:r>
          </a:p>
          <a:p>
            <a:pPr marL="0" indent="0">
              <a:lnSpc>
                <a:spcPct val="107000"/>
              </a:lnSpc>
              <a:spcBef>
                <a:spcPts val="0"/>
              </a:spcBef>
              <a:spcAft>
                <a:spcPts val="800"/>
              </a:spcAft>
              <a:buNone/>
            </a:pPr>
            <a:r>
              <a:rPr lang="en-US" sz="1800">
                <a:latin typeface="Calibri" panose="020F0502020204030204" pitchFamily="34" charset="0"/>
                <a:ea typeface="Calibri" panose="020F0502020204030204" pitchFamily="34" charset="0"/>
                <a:cs typeface="Times New Roman" panose="02020603050405020304" pitchFamily="18" charset="0"/>
              </a:rPr>
              <a:t>for lens, focal length, diameter etc.</a:t>
            </a:r>
          </a:p>
          <a:p>
            <a:pPr marL="0" indent="0">
              <a:lnSpc>
                <a:spcPct val="107000"/>
              </a:lnSpc>
              <a:spcBef>
                <a:spcPts val="0"/>
              </a:spcBef>
              <a:spcAft>
                <a:spcPts val="800"/>
              </a:spcAft>
              <a:buNone/>
            </a:pPr>
            <a:r>
              <a:rPr lang="en-US" sz="1800">
                <a:latin typeface="Calibri" panose="020F0502020204030204" pitchFamily="34" charset="0"/>
                <a:ea typeface="Calibri" panose="020F0502020204030204" pitchFamily="34" charset="0"/>
                <a:cs typeface="Times New Roman" panose="02020603050405020304" pitchFamily="18" charset="0"/>
              </a:rPr>
              <a:t>for fibers, NA, cladding radius etc. </a:t>
            </a:r>
          </a:p>
          <a:p>
            <a:pPr marL="0" indent="0">
              <a:lnSpc>
                <a:spcPct val="107000"/>
              </a:lnSpc>
              <a:spcBef>
                <a:spcPts val="0"/>
              </a:spcBef>
              <a:spcAft>
                <a:spcPts val="800"/>
              </a:spcAft>
              <a:buNone/>
            </a:pPr>
            <a:r>
              <a:rPr lang="en-US" sz="1800">
                <a:latin typeface="Calibri" panose="020F0502020204030204" pitchFamily="34" charset="0"/>
                <a:ea typeface="Calibri" panose="020F0502020204030204" pitchFamily="34" charset="0"/>
                <a:cs typeface="Times New Roman" panose="02020603050405020304" pitchFamily="18" charset="0"/>
              </a:rPr>
              <a:t>5) Experimental Procedure (include steps, pictures etc.)</a:t>
            </a:r>
          </a:p>
          <a:p>
            <a:pPr marL="0" indent="0">
              <a:lnSpc>
                <a:spcPct val="107000"/>
              </a:lnSpc>
              <a:spcBef>
                <a:spcPts val="0"/>
              </a:spcBef>
              <a:spcAft>
                <a:spcPts val="800"/>
              </a:spcAft>
              <a:buNone/>
            </a:pPr>
            <a:r>
              <a:rPr lang="en-US" sz="1800">
                <a:latin typeface="Calibri" panose="020F0502020204030204" pitchFamily="34" charset="0"/>
                <a:ea typeface="Calibri" panose="020F0502020204030204" pitchFamily="34" charset="0"/>
                <a:cs typeface="Times New Roman" panose="02020603050405020304" pitchFamily="18" charset="0"/>
              </a:rPr>
              <a:t>6) Results</a:t>
            </a:r>
          </a:p>
          <a:p>
            <a:pPr marL="0" indent="0">
              <a:lnSpc>
                <a:spcPct val="107000"/>
              </a:lnSpc>
              <a:spcBef>
                <a:spcPts val="0"/>
              </a:spcBef>
              <a:spcAft>
                <a:spcPts val="800"/>
              </a:spcAft>
              <a:buNone/>
            </a:pPr>
            <a:endParaRPr lang="en-US" sz="1800">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endParaRPr lang="en-US" sz="1800">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endParaRPr lang="en-US" sz="1800">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endParaRPr lang="en-US" sz="18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870FBBE7-CB8B-4427-9815-6F1451D50B92}"/>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p:sp>
        <p:nvSpPr>
          <p:cNvPr id="5" name="AutoShape 2">
            <a:extLst>
              <a:ext uri="{FF2B5EF4-FFF2-40B4-BE49-F238E27FC236}">
                <a16:creationId xmlns:a16="http://schemas.microsoft.com/office/drawing/2014/main" id="{4CC42728-54E7-424A-A869-F8D4A6CF297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53484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a:t>Course Description</a:t>
            </a:r>
          </a:p>
        </p:txBody>
      </p:sp>
      <p:sp>
        <p:nvSpPr>
          <p:cNvPr id="3" name="Content Placeholder 2">
            <a:extLst>
              <a:ext uri="{FF2B5EF4-FFF2-40B4-BE49-F238E27FC236}">
                <a16:creationId xmlns:a16="http://schemas.microsoft.com/office/drawing/2014/main" id="{C547FF5B-C064-432B-8C72-B34398A4D7B1}"/>
              </a:ext>
            </a:extLst>
          </p:cNvPr>
          <p:cNvSpPr>
            <a:spLocks noGrp="1"/>
          </p:cNvSpPr>
          <p:nvPr>
            <p:ph idx="1"/>
          </p:nvPr>
        </p:nvSpPr>
        <p:spPr/>
        <p:txBody>
          <a:bodyPr/>
          <a:lstStyle/>
          <a:p>
            <a:r>
              <a:rPr lang="en-US" b="0" i="0">
                <a:solidFill>
                  <a:srgbClr val="333333"/>
                </a:solidFill>
                <a:effectLst/>
                <a:latin typeface="Roboto"/>
              </a:rPr>
              <a:t>(2 credits)</a:t>
            </a:r>
            <a:br>
              <a:rPr lang="en-US"/>
            </a:br>
            <a:r>
              <a:rPr lang="en-US" b="0" i="1">
                <a:solidFill>
                  <a:srgbClr val="333333"/>
                </a:solidFill>
                <a:effectLst/>
                <a:latin typeface="Roboto"/>
              </a:rPr>
              <a:t>Corequisite: PHOE 162L</a:t>
            </a:r>
            <a:br>
              <a:rPr lang="en-US"/>
            </a:br>
            <a:r>
              <a:rPr lang="en-US" b="0" i="0">
                <a:solidFill>
                  <a:srgbClr val="333333"/>
                </a:solidFill>
                <a:effectLst/>
                <a:latin typeface="Roboto"/>
              </a:rPr>
              <a:t>Students will develop experience working with lasers, fiber optics and fiber optics applications that are commonplace for the photonics and optical technician. Fiber optics theory including index of refraction, materials, single and multi-mode operation, as well as typical fiber optics applications including cleaning, cleaving and splicing will be covered. One hour of lecture and two hours of laboratory weekly. </a:t>
            </a:r>
            <a:r>
              <a:rPr lang="en-US" b="0" i="1">
                <a:solidFill>
                  <a:srgbClr val="333333"/>
                </a:solidFill>
                <a:effectLst/>
                <a:latin typeface="Roboto"/>
              </a:rPr>
              <a:t>Offered spring semester.</a:t>
            </a:r>
            <a:br>
              <a:rPr lang="en-US"/>
            </a:br>
            <a:endParaRPr lang="en-US"/>
          </a:p>
        </p:txBody>
      </p:sp>
      <p:pic>
        <p:nvPicPr>
          <p:cNvPr id="4" name="Picture 3">
            <a:extLst>
              <a:ext uri="{FF2B5EF4-FFF2-40B4-BE49-F238E27FC236}">
                <a16:creationId xmlns:a16="http://schemas.microsoft.com/office/drawing/2014/main" id="{870FBBE7-CB8B-4427-9815-6F1451D50B92}"/>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p:spTree>
    <p:extLst>
      <p:ext uri="{BB962C8B-B14F-4D97-AF65-F5344CB8AC3E}">
        <p14:creationId xmlns:p14="http://schemas.microsoft.com/office/powerpoint/2010/main" val="2491160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E2136B2-81F2-471A-B0DA-2BE5DCBD43C0}"/>
              </a:ext>
            </a:extLst>
          </p:cNvPr>
          <p:cNvPicPr>
            <a:picLocks noChangeAspect="1"/>
          </p:cNvPicPr>
          <p:nvPr/>
        </p:nvPicPr>
        <p:blipFill>
          <a:blip r:embed="rId2"/>
          <a:stretch>
            <a:fillRect/>
          </a:stretch>
        </p:blipFill>
        <p:spPr>
          <a:xfrm>
            <a:off x="9407714" y="177092"/>
            <a:ext cx="1060796" cy="887045"/>
          </a:xfrm>
          <a:prstGeom prst="rect">
            <a:avLst/>
          </a:prstGeom>
        </p:spPr>
      </p:pic>
      <p:sp>
        <p:nvSpPr>
          <p:cNvPr id="4" name="Title 1">
            <a:extLst>
              <a:ext uri="{FF2B5EF4-FFF2-40B4-BE49-F238E27FC236}">
                <a16:creationId xmlns:a16="http://schemas.microsoft.com/office/drawing/2014/main" id="{A7B1EFFE-9410-46D2-B648-FDC898B92087}"/>
              </a:ext>
            </a:extLst>
          </p:cNvPr>
          <p:cNvSpPr txBox="1">
            <a:spLocks/>
          </p:cNvSpPr>
          <p:nvPr/>
        </p:nvSpPr>
        <p:spPr>
          <a:xfrm>
            <a:off x="1864366" y="118741"/>
            <a:ext cx="7886700" cy="95016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000" dirty="0"/>
              <a:t>Integrated Photonics Applications</a:t>
            </a:r>
          </a:p>
        </p:txBody>
      </p:sp>
      <p:sp>
        <p:nvSpPr>
          <p:cNvPr id="15" name="TextBox 14">
            <a:extLst>
              <a:ext uri="{FF2B5EF4-FFF2-40B4-BE49-F238E27FC236}">
                <a16:creationId xmlns:a16="http://schemas.microsoft.com/office/drawing/2014/main" id="{293A7F1A-AF66-4175-9228-BC34B8EE9C03}"/>
              </a:ext>
            </a:extLst>
          </p:cNvPr>
          <p:cNvSpPr txBox="1"/>
          <p:nvPr/>
        </p:nvSpPr>
        <p:spPr>
          <a:xfrm>
            <a:off x="1347576" y="4403717"/>
            <a:ext cx="3515710" cy="1754326"/>
          </a:xfrm>
          <a:prstGeom prst="rect">
            <a:avLst/>
          </a:prstGeom>
          <a:noFill/>
        </p:spPr>
        <p:txBody>
          <a:bodyPr wrap="square">
            <a:spAutoFit/>
          </a:bodyPr>
          <a:lstStyle/>
          <a:p>
            <a:r>
              <a:rPr lang="en-US" u="sng">
                <a:ea typeface="Verdana" panose="020B0604030504040204" pitchFamily="34" charset="0"/>
                <a:cs typeface="Verdana" panose="020B0604030504040204" pitchFamily="34" charset="0"/>
              </a:rPr>
              <a:t>PIC Components </a:t>
            </a:r>
          </a:p>
          <a:p>
            <a:pPr marL="285750" indent="-285750">
              <a:buFont typeface="Arial" panose="020B0604020202020204" pitchFamily="34" charset="0"/>
              <a:buChar char="•"/>
            </a:pPr>
            <a:r>
              <a:rPr lang="en-US">
                <a:ea typeface="Verdana" panose="020B0604030504040204" pitchFamily="34" charset="0"/>
                <a:cs typeface="Verdana" panose="020B0604030504040204" pitchFamily="34" charset="0"/>
              </a:rPr>
              <a:t>Light Source: LED or Laser Diode</a:t>
            </a:r>
          </a:p>
          <a:p>
            <a:pPr marL="285750" indent="-285750">
              <a:buFont typeface="Arial" panose="020B0604020202020204" pitchFamily="34" charset="0"/>
              <a:buChar char="•"/>
            </a:pPr>
            <a:r>
              <a:rPr lang="en-US">
                <a:ea typeface="Verdana" panose="020B0604030504040204" pitchFamily="34" charset="0"/>
                <a:cs typeface="Verdana" panose="020B0604030504040204" pitchFamily="34" charset="0"/>
              </a:rPr>
              <a:t>Modulator</a:t>
            </a:r>
          </a:p>
          <a:p>
            <a:pPr marL="285750" indent="-285750">
              <a:buFont typeface="Arial" panose="020B0604020202020204" pitchFamily="34" charset="0"/>
              <a:buChar char="•"/>
            </a:pPr>
            <a:r>
              <a:rPr lang="en-US">
                <a:ea typeface="Verdana" panose="020B0604030504040204" pitchFamily="34" charset="0"/>
                <a:cs typeface="Verdana" panose="020B0604030504040204" pitchFamily="34" charset="0"/>
              </a:rPr>
              <a:t>Optical Fiber or Waveguide</a:t>
            </a:r>
          </a:p>
          <a:p>
            <a:pPr marL="285750" indent="-285750">
              <a:buFont typeface="Arial" panose="020B0604020202020204" pitchFamily="34" charset="0"/>
              <a:buChar char="•"/>
            </a:pPr>
            <a:r>
              <a:rPr lang="en-US">
                <a:ea typeface="Verdana" panose="020B0604030504040204" pitchFamily="34" charset="0"/>
                <a:cs typeface="Verdana" panose="020B0604030504040204" pitchFamily="34" charset="0"/>
              </a:rPr>
              <a:t>Amplifier</a:t>
            </a:r>
          </a:p>
          <a:p>
            <a:pPr marL="285750" indent="-285750">
              <a:buFont typeface="Arial" panose="020B0604020202020204" pitchFamily="34" charset="0"/>
              <a:buChar char="•"/>
            </a:pPr>
            <a:r>
              <a:rPr lang="en-US">
                <a:ea typeface="Verdana" panose="020B0604030504040204" pitchFamily="34" charset="0"/>
                <a:cs typeface="Verdana" panose="020B0604030504040204" pitchFamily="34" charset="0"/>
              </a:rPr>
              <a:t>Photodetector</a:t>
            </a:r>
            <a:endParaRPr lang="en-US"/>
          </a:p>
        </p:txBody>
      </p:sp>
      <p:sp>
        <p:nvSpPr>
          <p:cNvPr id="2" name="TextBox 1">
            <a:extLst>
              <a:ext uri="{FF2B5EF4-FFF2-40B4-BE49-F238E27FC236}">
                <a16:creationId xmlns:a16="http://schemas.microsoft.com/office/drawing/2014/main" id="{BF4B761D-290D-DBF0-C1C7-D36DAE7EDF9E}"/>
              </a:ext>
            </a:extLst>
          </p:cNvPr>
          <p:cNvSpPr txBox="1"/>
          <p:nvPr/>
        </p:nvSpPr>
        <p:spPr>
          <a:xfrm>
            <a:off x="1306945" y="1410855"/>
            <a:ext cx="2743200"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1) Datacom/Telecon</a:t>
            </a:r>
          </a:p>
          <a:p>
            <a:r>
              <a:rPr lang="en-US" dirty="0">
                <a:cs typeface="Calibri"/>
              </a:rPr>
              <a:t>2) Analog RF</a:t>
            </a:r>
          </a:p>
          <a:p>
            <a:r>
              <a:rPr lang="en-US" dirty="0">
                <a:cs typeface="Calibri"/>
              </a:rPr>
              <a:t>3) Sensors</a:t>
            </a:r>
          </a:p>
          <a:p>
            <a:r>
              <a:rPr lang="en-US" dirty="0">
                <a:cs typeface="Calibri"/>
              </a:rPr>
              <a:t>4) LiDAR/3D Display</a:t>
            </a:r>
          </a:p>
          <a:p>
            <a:endParaRPr lang="en-US" dirty="0">
              <a:cs typeface="Calibri"/>
            </a:endParaRPr>
          </a:p>
        </p:txBody>
      </p:sp>
      <p:sp>
        <p:nvSpPr>
          <p:cNvPr id="3" name="TextBox 2">
            <a:extLst>
              <a:ext uri="{FF2B5EF4-FFF2-40B4-BE49-F238E27FC236}">
                <a16:creationId xmlns:a16="http://schemas.microsoft.com/office/drawing/2014/main" id="{52D82FF8-20B2-12D8-A7AB-E2B82E8D9A14}"/>
              </a:ext>
            </a:extLst>
          </p:cNvPr>
          <p:cNvSpPr txBox="1"/>
          <p:nvPr/>
        </p:nvSpPr>
        <p:spPr>
          <a:xfrm>
            <a:off x="1214583" y="3581400"/>
            <a:ext cx="901238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hlinkClick r:id="rId3"/>
              </a:rPr>
              <a:t>https://www.wevolver.com/article/key-application-areas-for-integrated-photonics</a:t>
            </a:r>
            <a:endParaRPr lang="en-US"/>
          </a:p>
        </p:txBody>
      </p:sp>
      <p:sp>
        <p:nvSpPr>
          <p:cNvPr id="6" name="TextBox 5">
            <a:extLst>
              <a:ext uri="{FF2B5EF4-FFF2-40B4-BE49-F238E27FC236}">
                <a16:creationId xmlns:a16="http://schemas.microsoft.com/office/drawing/2014/main" id="{A41F078C-D1E9-4A29-E712-18552A4E1102}"/>
              </a:ext>
            </a:extLst>
          </p:cNvPr>
          <p:cNvSpPr txBox="1"/>
          <p:nvPr/>
        </p:nvSpPr>
        <p:spPr>
          <a:xfrm>
            <a:off x="1218911" y="3135457"/>
            <a:ext cx="512156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u="sng" dirty="0"/>
              <a:t>Read more about integrated photonics applications</a:t>
            </a:r>
          </a:p>
        </p:txBody>
      </p:sp>
    </p:spTree>
    <p:extLst>
      <p:ext uri="{BB962C8B-B14F-4D97-AF65-F5344CB8AC3E}">
        <p14:creationId xmlns:p14="http://schemas.microsoft.com/office/powerpoint/2010/main" val="1756600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a:t>Optical Fibers</a:t>
            </a:r>
          </a:p>
        </p:txBody>
      </p:sp>
      <p:pic>
        <p:nvPicPr>
          <p:cNvPr id="4" name="Picture 3">
            <a:extLst>
              <a:ext uri="{FF2B5EF4-FFF2-40B4-BE49-F238E27FC236}">
                <a16:creationId xmlns:a16="http://schemas.microsoft.com/office/drawing/2014/main" id="{870FBBE7-CB8B-4427-9815-6F1451D50B92}"/>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p:sp>
        <p:nvSpPr>
          <p:cNvPr id="10" name="TextBox 9">
            <a:extLst>
              <a:ext uri="{FF2B5EF4-FFF2-40B4-BE49-F238E27FC236}">
                <a16:creationId xmlns:a16="http://schemas.microsoft.com/office/drawing/2014/main" id="{7E728665-A854-4F0A-A58A-23DA9AD278A6}"/>
              </a:ext>
            </a:extLst>
          </p:cNvPr>
          <p:cNvSpPr txBox="1"/>
          <p:nvPr/>
        </p:nvSpPr>
        <p:spPr>
          <a:xfrm>
            <a:off x="834091" y="1824769"/>
            <a:ext cx="10508163" cy="1477328"/>
          </a:xfrm>
          <a:prstGeom prst="rect">
            <a:avLst/>
          </a:prstGeom>
          <a:noFill/>
        </p:spPr>
        <p:txBody>
          <a:bodyPr wrap="square" lIns="91440" tIns="45720" rIns="91440" bIns="45720" anchor="t">
            <a:spAutoFit/>
          </a:bodyPr>
          <a:lstStyle/>
          <a:p>
            <a:pPr marL="285750" indent="-285750">
              <a:buFont typeface="Arial"/>
              <a:buChar char="•"/>
            </a:pPr>
            <a:r>
              <a:rPr lang="en-US" b="0" i="0" dirty="0">
                <a:solidFill>
                  <a:srgbClr val="202122"/>
                </a:solidFill>
                <a:effectLst/>
                <a:latin typeface="Arial"/>
                <a:cs typeface="Arial"/>
              </a:rPr>
              <a:t>An </a:t>
            </a:r>
            <a:r>
              <a:rPr lang="en-US" b="1" i="0" dirty="0">
                <a:solidFill>
                  <a:srgbClr val="202122"/>
                </a:solidFill>
                <a:effectLst/>
                <a:latin typeface="Arial"/>
                <a:cs typeface="Arial"/>
              </a:rPr>
              <a:t>optical fiber</a:t>
            </a:r>
            <a:r>
              <a:rPr lang="en-US" b="0" i="0" dirty="0">
                <a:solidFill>
                  <a:srgbClr val="202122"/>
                </a:solidFill>
                <a:effectLst/>
                <a:latin typeface="Arial"/>
                <a:cs typeface="Arial"/>
              </a:rPr>
              <a:t> is a flexible,</a:t>
            </a:r>
            <a:r>
              <a:rPr lang="en-US" dirty="0">
                <a:solidFill>
                  <a:srgbClr val="202122"/>
                </a:solidFill>
                <a:latin typeface="Arial"/>
                <a:cs typeface="Arial"/>
              </a:rPr>
              <a:t> transparent fiber made by drawing glass</a:t>
            </a:r>
            <a:r>
              <a:rPr lang="en-US" b="0" i="0" dirty="0">
                <a:solidFill>
                  <a:srgbClr val="202122"/>
                </a:solidFill>
                <a:effectLst/>
                <a:latin typeface="Arial"/>
                <a:cs typeface="Arial"/>
              </a:rPr>
              <a:t> </a:t>
            </a:r>
            <a:r>
              <a:rPr lang="en-US" dirty="0">
                <a:solidFill>
                  <a:srgbClr val="202122"/>
                </a:solidFill>
                <a:latin typeface="Arial"/>
                <a:cs typeface="Arial"/>
              </a:rPr>
              <a:t>(silica) Typical diameter is slightly ticker than human hair.  </a:t>
            </a:r>
            <a:endParaRPr lang="en-US" dirty="0">
              <a:solidFill>
                <a:srgbClr val="000000"/>
              </a:solidFill>
              <a:latin typeface="Arial"/>
              <a:cs typeface="Arial"/>
            </a:endParaRPr>
          </a:p>
          <a:p>
            <a:pPr marL="285750" indent="-285750">
              <a:buFont typeface="Arial"/>
              <a:buChar char="•"/>
            </a:pPr>
            <a:r>
              <a:rPr lang="en-US" dirty="0">
                <a:solidFill>
                  <a:srgbClr val="202122"/>
                </a:solidFill>
                <a:latin typeface="Arial"/>
                <a:cs typeface="Arial"/>
              </a:rPr>
              <a:t>Light is transferred between the two ends of the fiber. </a:t>
            </a:r>
          </a:p>
          <a:p>
            <a:pPr marL="285750" indent="-285750">
              <a:buFont typeface="Arial"/>
              <a:buChar char="•"/>
            </a:pPr>
            <a:r>
              <a:rPr lang="en-US" dirty="0">
                <a:solidFill>
                  <a:srgbClr val="202122"/>
                </a:solidFill>
                <a:latin typeface="Arial"/>
                <a:cs typeface="Arial"/>
              </a:rPr>
              <a:t>Optical fibers are widely used in fiber-optic communications where they transmit information over long distances and at higher bandwidths than electrical cables. </a:t>
            </a:r>
          </a:p>
        </p:txBody>
      </p:sp>
      <p:sp>
        <p:nvSpPr>
          <p:cNvPr id="7" name="TextBox 6">
            <a:extLst>
              <a:ext uri="{FF2B5EF4-FFF2-40B4-BE49-F238E27FC236}">
                <a16:creationId xmlns:a16="http://schemas.microsoft.com/office/drawing/2014/main" id="{F3073563-CE2B-7C21-ED67-C6EB18A2B669}"/>
              </a:ext>
            </a:extLst>
          </p:cNvPr>
          <p:cNvSpPr txBox="1"/>
          <p:nvPr/>
        </p:nvSpPr>
        <p:spPr>
          <a:xfrm>
            <a:off x="475673" y="4251036"/>
            <a:ext cx="969356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hlinkClick r:id="rId3"/>
              </a:rPr>
              <a:t>https://www.google.com/search?q=optical+fiber&amp;rlz=1C1GCEB_enUS866US868&amp;sxsrf=ALiCzsaicfC6UcQJ4u2VE_VsGLrirtZbCQ:1651539595974&amp;source=lnms&amp;tbm=isch&amp;sa=X&amp;sqi=2&amp;ved=2ahUKEwjehs23kML3AhUH2KQKHZW7BIkQ_AUoAnoECAIQBA&amp;biw=1600&amp;bih=789&amp;dpr=1</a:t>
            </a:r>
            <a:endParaRPr lang="en-US"/>
          </a:p>
          <a:p>
            <a:endParaRPr lang="en-US" dirty="0">
              <a:cs typeface="Calibri"/>
            </a:endParaRPr>
          </a:p>
        </p:txBody>
      </p:sp>
      <p:sp>
        <p:nvSpPr>
          <p:cNvPr id="11" name="TextBox 10">
            <a:extLst>
              <a:ext uri="{FF2B5EF4-FFF2-40B4-BE49-F238E27FC236}">
                <a16:creationId xmlns:a16="http://schemas.microsoft.com/office/drawing/2014/main" id="{02168512-DD00-84CB-5238-9039F3F1E361}"/>
              </a:ext>
            </a:extLst>
          </p:cNvPr>
          <p:cNvSpPr txBox="1"/>
          <p:nvPr/>
        </p:nvSpPr>
        <p:spPr>
          <a:xfrm>
            <a:off x="510309" y="3743036"/>
            <a:ext cx="374765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See the images for Optical Fibers</a:t>
            </a:r>
            <a:endParaRPr lang="en-US" dirty="0">
              <a:cs typeface="Calibri"/>
            </a:endParaRPr>
          </a:p>
        </p:txBody>
      </p:sp>
    </p:spTree>
    <p:extLst>
      <p:ext uri="{BB962C8B-B14F-4D97-AF65-F5344CB8AC3E}">
        <p14:creationId xmlns:p14="http://schemas.microsoft.com/office/powerpoint/2010/main" val="1521169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dirty="0"/>
              <a:t>Fiber Structure and Mechanism</a:t>
            </a:r>
          </a:p>
        </p:txBody>
      </p:sp>
      <p:pic>
        <p:nvPicPr>
          <p:cNvPr id="4" name="Picture 3">
            <a:extLst>
              <a:ext uri="{FF2B5EF4-FFF2-40B4-BE49-F238E27FC236}">
                <a16:creationId xmlns:a16="http://schemas.microsoft.com/office/drawing/2014/main" id="{870FBBE7-CB8B-4427-9815-6F1451D50B92}"/>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p:sp>
        <p:nvSpPr>
          <p:cNvPr id="11" name="TextBox 10">
            <a:extLst>
              <a:ext uri="{FF2B5EF4-FFF2-40B4-BE49-F238E27FC236}">
                <a16:creationId xmlns:a16="http://schemas.microsoft.com/office/drawing/2014/main" id="{3B01A5B7-AEE9-464C-BEAA-D2CF5059BC6C}"/>
              </a:ext>
            </a:extLst>
          </p:cNvPr>
          <p:cNvSpPr txBox="1"/>
          <p:nvPr/>
        </p:nvSpPr>
        <p:spPr>
          <a:xfrm>
            <a:off x="1075846" y="4329598"/>
            <a:ext cx="3950174" cy="646331"/>
          </a:xfrm>
          <a:prstGeom prst="rect">
            <a:avLst/>
          </a:prstGeom>
          <a:noFill/>
        </p:spPr>
        <p:txBody>
          <a:bodyPr wrap="square" rtlCol="0">
            <a:spAutoFit/>
          </a:bodyPr>
          <a:lstStyle/>
          <a:p>
            <a:r>
              <a:rPr lang="en-US" err="1"/>
              <a:t>r</a:t>
            </a:r>
            <a:r>
              <a:rPr lang="en-US" baseline="-25000" err="1"/>
              <a:t>core</a:t>
            </a:r>
            <a:r>
              <a:rPr lang="en-US" err="1"/>
              <a:t>:size</a:t>
            </a:r>
            <a:r>
              <a:rPr lang="en-US"/>
              <a:t> of the core</a:t>
            </a:r>
            <a:endParaRPr lang="en-US" baseline="-25000"/>
          </a:p>
          <a:p>
            <a:r>
              <a:rPr lang="en-US" err="1"/>
              <a:t>r</a:t>
            </a:r>
            <a:r>
              <a:rPr lang="en-US" baseline="-25000" err="1"/>
              <a:t>cladding</a:t>
            </a:r>
            <a:r>
              <a:rPr lang="en-US"/>
              <a:t> :size of the cladding</a:t>
            </a:r>
            <a:endParaRPr lang="en-US" baseline="-25000"/>
          </a:p>
        </p:txBody>
      </p:sp>
      <p:sp>
        <p:nvSpPr>
          <p:cNvPr id="3" name="TextBox 2">
            <a:extLst>
              <a:ext uri="{FF2B5EF4-FFF2-40B4-BE49-F238E27FC236}">
                <a16:creationId xmlns:a16="http://schemas.microsoft.com/office/drawing/2014/main" id="{A5E6A437-308E-A4E1-ED2C-C78674AC7786}"/>
              </a:ext>
            </a:extLst>
          </p:cNvPr>
          <p:cNvSpPr txBox="1"/>
          <p:nvPr/>
        </p:nvSpPr>
        <p:spPr>
          <a:xfrm>
            <a:off x="879764" y="1711036"/>
            <a:ext cx="8296563"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An Optical Fiber Cable consists of core, cladding and buffer layers</a:t>
            </a:r>
          </a:p>
          <a:p>
            <a:endParaRPr lang="en-US" dirty="0">
              <a:cs typeface="Calibri"/>
            </a:endParaRPr>
          </a:p>
          <a:p>
            <a:pPr marL="285750" indent="-285750">
              <a:buFont typeface="Arial"/>
              <a:buChar char="•"/>
            </a:pPr>
            <a:r>
              <a:rPr lang="en-US" dirty="0">
                <a:cs typeface="Calibri"/>
              </a:rPr>
              <a:t>At the most inner core, there is a core region with high refractive index material (n</a:t>
            </a:r>
            <a:r>
              <a:rPr lang="en-US" baseline="-25000" dirty="0">
                <a:cs typeface="Calibri"/>
              </a:rPr>
              <a:t>1</a:t>
            </a:r>
            <a:r>
              <a:rPr lang="en-US" dirty="0">
                <a:cs typeface="Calibri"/>
              </a:rPr>
              <a:t>) is surrounded by cladding region with low refractive index material (n</a:t>
            </a:r>
            <a:r>
              <a:rPr lang="en-US" baseline="-25000" dirty="0">
                <a:cs typeface="Calibri"/>
              </a:rPr>
              <a:t>2</a:t>
            </a:r>
            <a:r>
              <a:rPr lang="en-US" dirty="0">
                <a:cs typeface="Calibri"/>
              </a:rPr>
              <a:t>), </a:t>
            </a:r>
          </a:p>
          <a:p>
            <a:pPr marL="285750" indent="-285750">
              <a:buFont typeface="Arial"/>
              <a:buChar char="•"/>
            </a:pPr>
            <a:endParaRPr lang="en-US" dirty="0">
              <a:cs typeface="Calibri"/>
            </a:endParaRPr>
          </a:p>
          <a:p>
            <a:pPr marL="285750" indent="-285750">
              <a:buFont typeface="Arial"/>
              <a:buChar char="•"/>
            </a:pPr>
            <a:endParaRPr lang="en-US" dirty="0">
              <a:cs typeface="Calibri"/>
            </a:endParaRPr>
          </a:p>
          <a:p>
            <a:pPr marL="285750" indent="-285750">
              <a:buFont typeface="Arial"/>
              <a:buChar char="•"/>
            </a:pPr>
            <a:r>
              <a:rPr lang="en-US" dirty="0">
                <a:cs typeface="Calibri"/>
              </a:rPr>
              <a:t>Light entering the fiber optical cable through core region undergoes </a:t>
            </a:r>
            <a:r>
              <a:rPr lang="en-US" u="sng" dirty="0">
                <a:cs typeface="Calibri"/>
              </a:rPr>
              <a:t>total internal reflection</a:t>
            </a:r>
            <a:r>
              <a:rPr lang="en-US" dirty="0">
                <a:cs typeface="Calibri"/>
              </a:rPr>
              <a:t> at core-cladding interface</a:t>
            </a:r>
            <a:endParaRPr lang="en-US">
              <a:cs typeface="Calibri"/>
            </a:endParaRPr>
          </a:p>
        </p:txBody>
      </p:sp>
      <p:sp>
        <p:nvSpPr>
          <p:cNvPr id="12" name="TextBox 1">
            <a:extLst>
              <a:ext uri="{FF2B5EF4-FFF2-40B4-BE49-F238E27FC236}">
                <a16:creationId xmlns:a16="http://schemas.microsoft.com/office/drawing/2014/main" id="{CF13E183-317D-920F-64B2-59E08F42040F}"/>
              </a:ext>
            </a:extLst>
          </p:cNvPr>
          <p:cNvSpPr txBox="1"/>
          <p:nvPr/>
        </p:nvSpPr>
        <p:spPr>
          <a:xfrm>
            <a:off x="1495909" y="2938151"/>
            <a:ext cx="806631"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n</a:t>
            </a:r>
            <a:r>
              <a:rPr lang="en-US" baseline="-25000"/>
              <a:t>1</a:t>
            </a:r>
            <a:r>
              <a:rPr lang="en-US"/>
              <a:t> &gt; n</a:t>
            </a:r>
            <a:r>
              <a:rPr lang="en-US" baseline="-25000"/>
              <a:t>2</a:t>
            </a:r>
          </a:p>
        </p:txBody>
      </p:sp>
    </p:spTree>
    <p:extLst>
      <p:ext uri="{BB962C8B-B14F-4D97-AF65-F5344CB8AC3E}">
        <p14:creationId xmlns:p14="http://schemas.microsoft.com/office/powerpoint/2010/main" val="2455703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dirty="0"/>
              <a:t>Light Modes</a:t>
            </a:r>
          </a:p>
        </p:txBody>
      </p:sp>
      <p:pic>
        <p:nvPicPr>
          <p:cNvPr id="4" name="Picture 3">
            <a:extLst>
              <a:ext uri="{FF2B5EF4-FFF2-40B4-BE49-F238E27FC236}">
                <a16:creationId xmlns:a16="http://schemas.microsoft.com/office/drawing/2014/main" id="{870FBBE7-CB8B-4427-9815-6F1451D50B92}"/>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p:sp>
        <p:nvSpPr>
          <p:cNvPr id="7" name="TextBox 6">
            <a:extLst>
              <a:ext uri="{FF2B5EF4-FFF2-40B4-BE49-F238E27FC236}">
                <a16:creationId xmlns:a16="http://schemas.microsoft.com/office/drawing/2014/main" id="{D0D15EBC-4A21-4597-A9C7-1856B4BF6F8D}"/>
              </a:ext>
            </a:extLst>
          </p:cNvPr>
          <p:cNvSpPr txBox="1"/>
          <p:nvPr/>
        </p:nvSpPr>
        <p:spPr>
          <a:xfrm>
            <a:off x="843274" y="1710911"/>
            <a:ext cx="9349217" cy="1477328"/>
          </a:xfrm>
          <a:prstGeom prst="rect">
            <a:avLst/>
          </a:prstGeom>
          <a:noFill/>
        </p:spPr>
        <p:txBody>
          <a:bodyPr wrap="square" lIns="91440" tIns="45720" rIns="91440" bIns="45720" rtlCol="0" anchor="t">
            <a:spAutoFit/>
          </a:bodyPr>
          <a:lstStyle/>
          <a:p>
            <a:r>
              <a:rPr lang="en-US" dirty="0"/>
              <a:t>Light Modes are determined by n</a:t>
            </a:r>
            <a:r>
              <a:rPr lang="en-US" baseline="-25000" dirty="0"/>
              <a:t>1</a:t>
            </a:r>
            <a:r>
              <a:rPr lang="en-US" dirty="0"/>
              <a:t> , n</a:t>
            </a:r>
            <a:r>
              <a:rPr lang="en-US" baseline="-25000" dirty="0"/>
              <a:t>2</a:t>
            </a:r>
            <a:r>
              <a:rPr lang="en-US" dirty="0"/>
              <a:t>, </a:t>
            </a:r>
            <a:r>
              <a:rPr lang="en-US" dirty="0" err="1"/>
              <a:t>r</a:t>
            </a:r>
            <a:r>
              <a:rPr lang="en-US" baseline="-25000" dirty="0" err="1"/>
              <a:t>cladding</a:t>
            </a:r>
            <a:r>
              <a:rPr lang="en-US" dirty="0"/>
              <a:t> , </a:t>
            </a:r>
            <a:r>
              <a:rPr lang="en-US" dirty="0" err="1"/>
              <a:t>r</a:t>
            </a:r>
            <a:r>
              <a:rPr lang="en-US" baseline="-25000" dirty="0" err="1"/>
              <a:t>core</a:t>
            </a:r>
            <a:r>
              <a:rPr lang="en-US" dirty="0"/>
              <a:t> </a:t>
            </a:r>
          </a:p>
          <a:p>
            <a:endParaRPr lang="en-US" dirty="0">
              <a:cs typeface="Calibri"/>
            </a:endParaRPr>
          </a:p>
          <a:p>
            <a:r>
              <a:rPr lang="en-US" dirty="0">
                <a:cs typeface="Calibri"/>
              </a:rPr>
              <a:t>If </a:t>
            </a:r>
            <a:r>
              <a:rPr lang="en-US" dirty="0" err="1">
                <a:ea typeface="+mn-lt"/>
                <a:cs typeface="+mn-lt"/>
              </a:rPr>
              <a:t>r</a:t>
            </a:r>
            <a:r>
              <a:rPr lang="en-US" baseline="-25000" dirty="0" err="1">
                <a:ea typeface="+mn-lt"/>
                <a:cs typeface="+mn-lt"/>
              </a:rPr>
              <a:t>core</a:t>
            </a:r>
            <a:r>
              <a:rPr lang="en-US" dirty="0">
                <a:ea typeface="+mn-lt"/>
                <a:cs typeface="+mn-lt"/>
              </a:rPr>
              <a:t> is very small compared to </a:t>
            </a:r>
            <a:r>
              <a:rPr lang="en-US" dirty="0" err="1">
                <a:ea typeface="+mn-lt"/>
                <a:cs typeface="+mn-lt"/>
              </a:rPr>
              <a:t>r</a:t>
            </a:r>
            <a:r>
              <a:rPr lang="en-US" baseline="-25000" dirty="0" err="1">
                <a:ea typeface="+mn-lt"/>
                <a:cs typeface="+mn-lt"/>
              </a:rPr>
              <a:t>cladding</a:t>
            </a:r>
            <a:r>
              <a:rPr lang="en-US" dirty="0">
                <a:ea typeface="+mn-lt"/>
                <a:cs typeface="+mn-lt"/>
              </a:rPr>
              <a:t>, only one mode can pass, (single mode fiber).</a:t>
            </a:r>
          </a:p>
          <a:p>
            <a:endParaRPr lang="en-US" dirty="0">
              <a:cs typeface="Calibri"/>
            </a:endParaRPr>
          </a:p>
          <a:p>
            <a:r>
              <a:rPr lang="en-US" dirty="0">
                <a:cs typeface="Calibri"/>
              </a:rPr>
              <a:t>When </a:t>
            </a:r>
            <a:r>
              <a:rPr lang="en-US" dirty="0" err="1">
                <a:cs typeface="Calibri"/>
              </a:rPr>
              <a:t>r</a:t>
            </a:r>
            <a:r>
              <a:rPr lang="en-US" baseline="-25000" dirty="0" err="1">
                <a:cs typeface="Calibri"/>
              </a:rPr>
              <a:t>core</a:t>
            </a:r>
            <a:r>
              <a:rPr lang="en-US" dirty="0">
                <a:cs typeface="Calibri"/>
              </a:rPr>
              <a:t> is further increased, different modes can travel through the fiber(multimode fiber). </a:t>
            </a:r>
          </a:p>
        </p:txBody>
      </p:sp>
      <p:sp>
        <p:nvSpPr>
          <p:cNvPr id="8" name="TextBox 7">
            <a:extLst>
              <a:ext uri="{FF2B5EF4-FFF2-40B4-BE49-F238E27FC236}">
                <a16:creationId xmlns:a16="http://schemas.microsoft.com/office/drawing/2014/main" id="{E8B9959F-5944-4C18-C9CB-100DCE37F206}"/>
              </a:ext>
            </a:extLst>
          </p:cNvPr>
          <p:cNvSpPr txBox="1"/>
          <p:nvPr/>
        </p:nvSpPr>
        <p:spPr>
          <a:xfrm>
            <a:off x="798946" y="3893128"/>
            <a:ext cx="846974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hlinkClick r:id="rId3"/>
              </a:rPr>
              <a:t>https://www.photonics.com/Articles/Fiber_Optics_Understanding_the_Basics/a25151</a:t>
            </a:r>
            <a:endParaRPr lang="en-US"/>
          </a:p>
          <a:p>
            <a:endParaRPr lang="en-US" dirty="0">
              <a:cs typeface="Calibri"/>
            </a:endParaRPr>
          </a:p>
        </p:txBody>
      </p:sp>
    </p:spTree>
    <p:extLst>
      <p:ext uri="{BB962C8B-B14F-4D97-AF65-F5344CB8AC3E}">
        <p14:creationId xmlns:p14="http://schemas.microsoft.com/office/powerpoint/2010/main" val="2030590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dirty="0"/>
              <a:t>Total Internal Reflection-Bucket of liquid</a:t>
            </a:r>
          </a:p>
        </p:txBody>
      </p:sp>
      <p:sp>
        <p:nvSpPr>
          <p:cNvPr id="3" name="Content Placeholder 2">
            <a:extLst>
              <a:ext uri="{FF2B5EF4-FFF2-40B4-BE49-F238E27FC236}">
                <a16:creationId xmlns:a16="http://schemas.microsoft.com/office/drawing/2014/main" id="{C547FF5B-C064-432B-8C72-B34398A4D7B1}"/>
              </a:ext>
            </a:extLst>
          </p:cNvPr>
          <p:cNvSpPr>
            <a:spLocks noGrp="1"/>
          </p:cNvSpPr>
          <p:nvPr>
            <p:ph idx="1"/>
          </p:nvPr>
        </p:nvSpPr>
        <p:spPr/>
        <p:txBody>
          <a:bodyPr/>
          <a:lstStyle/>
          <a:p>
            <a:pPr marL="0" marR="0" lvl="0" indent="0">
              <a:lnSpc>
                <a:spcPct val="107000"/>
              </a:lnSpc>
              <a:spcBef>
                <a:spcPts val="0"/>
              </a:spcBef>
              <a:spcAft>
                <a:spcPts val="800"/>
              </a:spcAft>
              <a:buNone/>
            </a:pPr>
            <a:r>
              <a:rPr lang="en-US" sz="1800">
                <a:effectLst/>
                <a:latin typeface="Calibri" panose="020F0502020204030204" pitchFamily="34" charset="0"/>
                <a:ea typeface="Calibri" panose="020F0502020204030204" pitchFamily="34" charset="0"/>
                <a:cs typeface="Times New Roman" panose="02020603050405020304" pitchFamily="18" charset="0"/>
                <a:hlinkClick r:id="rId2"/>
              </a:rPr>
              <a:t>https://www.youtube.com/watch?v=0MwMkBET_5I</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endParaRPr lang="en-US" sz="1800">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endParaRPr lang="en-US" sz="18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870FBBE7-CB8B-4427-9815-6F1451D50B92}"/>
              </a:ext>
            </a:extLst>
          </p:cNvPr>
          <p:cNvPicPr/>
          <p:nvPr/>
        </p:nvPicPr>
        <p:blipFill>
          <a:blip r:embed="rId3" cstate="print"/>
          <a:srcRect/>
          <a:stretch>
            <a:fillRect/>
          </a:stretch>
        </p:blipFill>
        <p:spPr bwMode="auto">
          <a:xfrm>
            <a:off x="10752549" y="316864"/>
            <a:ext cx="1077141" cy="1034608"/>
          </a:xfrm>
          <a:prstGeom prst="rect">
            <a:avLst/>
          </a:prstGeom>
          <a:noFill/>
          <a:ln w="9525">
            <a:noFill/>
            <a:miter lim="800000"/>
            <a:headEnd/>
            <a:tailEnd/>
          </a:ln>
        </p:spPr>
      </p:pic>
    </p:spTree>
    <p:extLst>
      <p:ext uri="{BB962C8B-B14F-4D97-AF65-F5344CB8AC3E}">
        <p14:creationId xmlns:p14="http://schemas.microsoft.com/office/powerpoint/2010/main" val="2269992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a:cs typeface="Calibri Light"/>
              </a:rPr>
              <a:t>Lab1-Laser Coupling to Single Mode Fiber</a:t>
            </a:r>
            <a:endParaRPr lang="en-US"/>
          </a:p>
        </p:txBody>
      </p:sp>
      <p:pic>
        <p:nvPicPr>
          <p:cNvPr id="4" name="Picture 3">
            <a:extLst>
              <a:ext uri="{FF2B5EF4-FFF2-40B4-BE49-F238E27FC236}">
                <a16:creationId xmlns:a16="http://schemas.microsoft.com/office/drawing/2014/main" id="{870FBBE7-CB8B-4427-9815-6F1451D50B92}"/>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p:pic>
        <p:nvPicPr>
          <p:cNvPr id="5" name="Picture 4">
            <a:extLst>
              <a:ext uri="{FF2B5EF4-FFF2-40B4-BE49-F238E27FC236}">
                <a16:creationId xmlns:a16="http://schemas.microsoft.com/office/drawing/2014/main" id="{60808741-C6E4-4E61-A586-7EE800A5A534}"/>
              </a:ext>
            </a:extLst>
          </p:cNvPr>
          <p:cNvPicPr/>
          <p:nvPr/>
        </p:nvPicPr>
        <p:blipFill>
          <a:blip r:embed="rId3">
            <a:extLst>
              <a:ext uri="{28A0092B-C50C-407E-A947-70E740481C1C}">
                <a14:useLocalDpi xmlns:a14="http://schemas.microsoft.com/office/drawing/2010/main" val="0"/>
              </a:ext>
            </a:extLst>
          </a:blip>
          <a:stretch>
            <a:fillRect/>
          </a:stretch>
        </p:blipFill>
        <p:spPr>
          <a:xfrm>
            <a:off x="838200" y="1738949"/>
            <a:ext cx="4286582" cy="1872909"/>
          </a:xfrm>
          <a:prstGeom prst="rect">
            <a:avLst/>
          </a:prstGeom>
        </p:spPr>
      </p:pic>
      <p:pic>
        <p:nvPicPr>
          <p:cNvPr id="6" name="Picture 5">
            <a:extLst>
              <a:ext uri="{FF2B5EF4-FFF2-40B4-BE49-F238E27FC236}">
                <a16:creationId xmlns:a16="http://schemas.microsoft.com/office/drawing/2014/main" id="{D4F9B69A-B6C9-49BA-9A48-5F00435A6E0C}"/>
              </a:ext>
            </a:extLst>
          </p:cNvPr>
          <p:cNvPicPr/>
          <p:nvPr/>
        </p:nvPicPr>
        <p:blipFill>
          <a:blip r:embed="rId4" cstate="print">
            <a:extLst>
              <a:ext uri="{28A0092B-C50C-407E-A947-70E740481C1C}">
                <a14:useLocalDpi xmlns:a14="http://schemas.microsoft.com/office/drawing/2010/main" val="0"/>
              </a:ext>
            </a:extLst>
          </a:blip>
          <a:srcRect b="25801"/>
          <a:stretch>
            <a:fillRect/>
          </a:stretch>
        </p:blipFill>
        <p:spPr bwMode="auto">
          <a:xfrm>
            <a:off x="6155997" y="1738948"/>
            <a:ext cx="3417493" cy="1872909"/>
          </a:xfrm>
          <a:prstGeom prst="rect">
            <a:avLst/>
          </a:prstGeom>
          <a:noFill/>
          <a:ln>
            <a:noFill/>
          </a:ln>
        </p:spPr>
      </p:pic>
      <p:pic>
        <p:nvPicPr>
          <p:cNvPr id="7" name="Picture 6">
            <a:extLst>
              <a:ext uri="{FF2B5EF4-FFF2-40B4-BE49-F238E27FC236}">
                <a16:creationId xmlns:a16="http://schemas.microsoft.com/office/drawing/2014/main" id="{3A489CE0-9F8D-429A-B41E-67E31CCA763E}"/>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79003" y="4065526"/>
            <a:ext cx="3753774" cy="2203572"/>
          </a:xfrm>
          <a:prstGeom prst="rect">
            <a:avLst/>
          </a:prstGeom>
          <a:noFill/>
          <a:ln>
            <a:solidFill>
              <a:schemeClr val="bg2">
                <a:lumMod val="75000"/>
              </a:schemeClr>
            </a:solidFill>
          </a:ln>
        </p:spPr>
      </p:pic>
    </p:spTree>
    <p:extLst>
      <p:ext uri="{BB962C8B-B14F-4D97-AF65-F5344CB8AC3E}">
        <p14:creationId xmlns:p14="http://schemas.microsoft.com/office/powerpoint/2010/main" val="2974191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9B9D6-580B-44F0-B680-3AC7CF0BBD77}"/>
              </a:ext>
            </a:extLst>
          </p:cNvPr>
          <p:cNvSpPr>
            <a:spLocks noGrp="1"/>
          </p:cNvSpPr>
          <p:nvPr>
            <p:ph type="title"/>
          </p:nvPr>
        </p:nvSpPr>
        <p:spPr/>
        <p:txBody>
          <a:bodyPr/>
          <a:lstStyle/>
          <a:p>
            <a:r>
              <a:rPr lang="en-US"/>
              <a:t>Theory</a:t>
            </a:r>
          </a:p>
        </p:txBody>
      </p:sp>
      <p:sp>
        <p:nvSpPr>
          <p:cNvPr id="3" name="Content Placeholder 2">
            <a:extLst>
              <a:ext uri="{FF2B5EF4-FFF2-40B4-BE49-F238E27FC236}">
                <a16:creationId xmlns:a16="http://schemas.microsoft.com/office/drawing/2014/main" id="{C547FF5B-C064-432B-8C72-B34398A4D7B1}"/>
              </a:ext>
            </a:extLst>
          </p:cNvPr>
          <p:cNvSpPr>
            <a:spLocks noGrp="1"/>
          </p:cNvSpPr>
          <p:nvPr>
            <p:ph idx="1"/>
          </p:nvPr>
        </p:nvSpPr>
        <p:spPr/>
        <p:txBody>
          <a:bodyPr/>
          <a:lstStyle/>
          <a:p>
            <a:pPr marL="0" marR="0" lvl="0" indent="0">
              <a:lnSpc>
                <a:spcPct val="107000"/>
              </a:lnSpc>
              <a:spcBef>
                <a:spcPts val="0"/>
              </a:spcBef>
              <a:spcAft>
                <a:spcPts val="800"/>
              </a:spcAft>
              <a:buNone/>
            </a:pPr>
            <a:endParaRPr lang="en-US" sz="1800">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endParaRPr lang="en-US" sz="18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870FBBE7-CB8B-4427-9815-6F1451D50B92}"/>
              </a:ext>
            </a:extLst>
          </p:cNvPr>
          <p:cNvPicPr/>
          <p:nvPr/>
        </p:nvPicPr>
        <p:blipFill>
          <a:blip r:embed="rId2" cstate="print"/>
          <a:srcRect/>
          <a:stretch>
            <a:fillRect/>
          </a:stretch>
        </p:blipFill>
        <p:spPr bwMode="auto">
          <a:xfrm>
            <a:off x="10752549" y="316864"/>
            <a:ext cx="1077141" cy="1034608"/>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EAD8CBF-6B09-4037-B643-D4562808912E}"/>
                  </a:ext>
                </a:extLst>
              </p:cNvPr>
              <p:cNvSpPr txBox="1"/>
              <p:nvPr/>
            </p:nvSpPr>
            <p:spPr>
              <a:xfrm>
                <a:off x="402675" y="4604215"/>
                <a:ext cx="270738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𝑛</m:t>
                          </m:r>
                        </m:e>
                        <m:sub>
                          <m:r>
                            <a:rPr lang="en-US" i="0">
                              <a:latin typeface="Cambria Math" panose="02040503050406030204" pitchFamily="18" charset="0"/>
                            </a:rPr>
                            <m:t>1</m:t>
                          </m:r>
                        </m:sub>
                      </m:sSub>
                      <m:func>
                        <m:funcPr>
                          <m:ctrlPr>
                            <a:rPr lang="en-US" i="1">
                              <a:latin typeface="Cambria Math" panose="02040503050406030204" pitchFamily="18" charset="0"/>
                            </a:rPr>
                          </m:ctrlPr>
                        </m:funcPr>
                        <m:fName>
                          <m:r>
                            <m:rPr>
                              <m:sty m:val="p"/>
                            </m:rPr>
                            <a:rPr lang="en-US" i="0">
                              <a:latin typeface="Cambria Math" panose="02040503050406030204" pitchFamily="18" charset="0"/>
                            </a:rPr>
                            <m:t>sin</m:t>
                          </m:r>
                        </m:fName>
                        <m:e>
                          <m:d>
                            <m:dPr>
                              <m:ctrlPr>
                                <a:rPr lang="en-US" i="1">
                                  <a:solidFill>
                                    <a:srgbClr val="836967"/>
                                  </a:solidFill>
                                  <a:latin typeface="Cambria Math" panose="02040503050406030204" pitchFamily="18" charset="0"/>
                                </a:rPr>
                              </m:ctrlPr>
                            </m:dPr>
                            <m:e>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𝜃</m:t>
                                  </m:r>
                                </m:e>
                                <m:sub>
                                  <m:r>
                                    <a:rPr lang="en-US" i="0">
                                      <a:latin typeface="Cambria Math" panose="02040503050406030204" pitchFamily="18" charset="0"/>
                                    </a:rPr>
                                    <m:t>1</m:t>
                                  </m:r>
                                </m:sub>
                              </m:sSub>
                            </m:e>
                          </m:d>
                        </m:e>
                      </m:func>
                      <m:r>
                        <a:rPr lang="en-US" i="0">
                          <a:latin typeface="Cambria Math" panose="02040503050406030204" pitchFamily="18" charset="0"/>
                        </a:rPr>
                        <m:t>=</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𝑛</m:t>
                          </m:r>
                        </m:e>
                        <m:sub>
                          <m:r>
                            <a:rPr lang="en-US" i="0">
                              <a:latin typeface="Cambria Math" panose="02040503050406030204" pitchFamily="18" charset="0"/>
                            </a:rPr>
                            <m:t>2</m:t>
                          </m:r>
                        </m:sub>
                      </m:sSub>
                      <m:func>
                        <m:funcPr>
                          <m:ctrlPr>
                            <a:rPr lang="en-US" i="1">
                              <a:latin typeface="Cambria Math" panose="02040503050406030204" pitchFamily="18" charset="0"/>
                            </a:rPr>
                          </m:ctrlPr>
                        </m:funcPr>
                        <m:fName>
                          <m:r>
                            <m:rPr>
                              <m:sty m:val="p"/>
                            </m:rPr>
                            <a:rPr lang="en-US" i="0">
                              <a:latin typeface="Cambria Math" panose="02040503050406030204" pitchFamily="18" charset="0"/>
                            </a:rPr>
                            <m:t>sin</m:t>
                          </m:r>
                        </m:fName>
                        <m:e>
                          <m:d>
                            <m:dPr>
                              <m:ctrlPr>
                                <a:rPr lang="en-US" i="1">
                                  <a:solidFill>
                                    <a:srgbClr val="836967"/>
                                  </a:solidFill>
                                  <a:latin typeface="Cambria Math" panose="02040503050406030204" pitchFamily="18" charset="0"/>
                                </a:rPr>
                              </m:ctrlPr>
                            </m:dPr>
                            <m:e>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𝜃</m:t>
                                  </m:r>
                                </m:e>
                                <m:sub>
                                  <m:r>
                                    <a:rPr lang="en-US" i="0">
                                      <a:latin typeface="Cambria Math" panose="02040503050406030204" pitchFamily="18" charset="0"/>
                                    </a:rPr>
                                    <m:t>2</m:t>
                                  </m:r>
                                </m:sub>
                              </m:sSub>
                            </m:e>
                          </m:d>
                        </m:e>
                      </m:func>
                    </m:oMath>
                  </m:oMathPara>
                </a14:m>
                <a:endParaRPr lang="en-US"/>
              </a:p>
            </p:txBody>
          </p:sp>
        </mc:Choice>
        <mc:Fallback xmlns="">
          <p:sp>
            <p:nvSpPr>
              <p:cNvPr id="6" name="TextBox 5">
                <a:extLst>
                  <a:ext uri="{FF2B5EF4-FFF2-40B4-BE49-F238E27FC236}">
                    <a16:creationId xmlns:a16="http://schemas.microsoft.com/office/drawing/2014/main" id="{1EAD8CBF-6B09-4037-B643-D4562808912E}"/>
                  </a:ext>
                </a:extLst>
              </p:cNvPr>
              <p:cNvSpPr txBox="1">
                <a:spLocks noRot="1" noChangeAspect="1" noMove="1" noResize="1" noEditPoints="1" noAdjustHandles="1" noChangeArrowheads="1" noChangeShapeType="1" noTextEdit="1"/>
              </p:cNvSpPr>
              <p:nvPr/>
            </p:nvSpPr>
            <p:spPr>
              <a:xfrm>
                <a:off x="402675" y="4604215"/>
                <a:ext cx="2707380" cy="369332"/>
              </a:xfrm>
              <a:prstGeom prst="rect">
                <a:avLst/>
              </a:prstGeom>
              <a:blipFill>
                <a:blip r:embed="rId3"/>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B85E5EB7-81B8-4CD9-84F5-544A97AA9BF9}"/>
              </a:ext>
            </a:extLst>
          </p:cNvPr>
          <p:cNvSpPr txBox="1"/>
          <p:nvPr/>
        </p:nvSpPr>
        <p:spPr>
          <a:xfrm>
            <a:off x="2500911" y="2440148"/>
            <a:ext cx="6096912" cy="369332"/>
          </a:xfrm>
          <a:prstGeom prst="rect">
            <a:avLst/>
          </a:prstGeom>
          <a:noFill/>
        </p:spPr>
        <p:txBody>
          <a:bodyPr wrap="square">
            <a:spAutoFit/>
          </a:bodyPr>
          <a:lstStyle/>
          <a:p>
            <a:endParaRPr lang="en-US"/>
          </a:p>
        </p:txBody>
      </p:sp>
      <p:pic>
        <p:nvPicPr>
          <p:cNvPr id="11" name="Picture 10">
            <a:extLst>
              <a:ext uri="{FF2B5EF4-FFF2-40B4-BE49-F238E27FC236}">
                <a16:creationId xmlns:a16="http://schemas.microsoft.com/office/drawing/2014/main" id="{64286410-3360-4963-B7D9-AD9B25B95F0A}"/>
              </a:ext>
            </a:extLst>
          </p:cNvPr>
          <p:cNvPicPr/>
          <p:nvPr/>
        </p:nvPicPr>
        <p:blipFill>
          <a:blip r:embed="rId4">
            <a:extLst>
              <a:ext uri="{28A0092B-C50C-407E-A947-70E740481C1C}">
                <a14:useLocalDpi xmlns:a14="http://schemas.microsoft.com/office/drawing/2010/main" val="0"/>
              </a:ext>
            </a:extLst>
          </a:blip>
          <a:stretch>
            <a:fillRect/>
          </a:stretch>
        </p:blipFill>
        <p:spPr>
          <a:xfrm>
            <a:off x="189274" y="2005698"/>
            <a:ext cx="6362016" cy="1861441"/>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D9E8231-D748-403F-AB02-2A99D43FDA5E}"/>
                  </a:ext>
                </a:extLst>
              </p:cNvPr>
              <p:cNvSpPr txBox="1"/>
              <p:nvPr/>
            </p:nvSpPr>
            <p:spPr>
              <a:xfrm>
                <a:off x="-665266" y="5261543"/>
                <a:ext cx="6096912" cy="65601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𝑁𝑢𝑚𝑒𝑟𝑖𝑐𝑎𝑙</m:t>
                      </m:r>
                      <m:r>
                        <a:rPr lang="en-US" b="0" i="1" smtClean="0">
                          <a:latin typeface="Cambria Math" panose="02040503050406030204" pitchFamily="18" charset="0"/>
                        </a:rPr>
                        <m:t> </m:t>
                      </m:r>
                      <m:r>
                        <a:rPr lang="en-US" b="0" i="1" smtClean="0">
                          <a:latin typeface="Cambria Math" panose="02040503050406030204" pitchFamily="18" charset="0"/>
                        </a:rPr>
                        <m:t>𝐴𝑝𝑒𝑟𝑡𝑢𝑟𝑒</m:t>
                      </m:r>
                      <m:r>
                        <a:rPr lang="en-US" b="0" i="1" smtClean="0">
                          <a:latin typeface="Cambria Math" panose="02040503050406030204" pitchFamily="18" charset="0"/>
                        </a:rPr>
                        <m:t>: </m:t>
                      </m:r>
                      <m:r>
                        <a:rPr lang="en-US" i="1" smtClean="0">
                          <a:latin typeface="Cambria Math" panose="02040503050406030204" pitchFamily="18" charset="0"/>
                        </a:rPr>
                        <m:t>𝑁𝐴</m:t>
                      </m:r>
                      <m:r>
                        <a:rPr lang="en-US" i="0">
                          <a:latin typeface="Cambria Math" panose="02040503050406030204" pitchFamily="18" charset="0"/>
                        </a:rPr>
                        <m:t> ≡ </m:t>
                      </m:r>
                      <m:rad>
                        <m:radPr>
                          <m:degHide m:val="on"/>
                          <m:ctrlPr>
                            <a:rPr lang="en-US" i="1">
                              <a:solidFill>
                                <a:srgbClr val="836967"/>
                              </a:solidFill>
                              <a:latin typeface="Cambria Math" panose="02040503050406030204" pitchFamily="18" charset="0"/>
                            </a:rPr>
                          </m:ctrlPr>
                        </m:radPr>
                        <m:deg/>
                        <m:e>
                          <m:sSubSup>
                            <m:sSubSupPr>
                              <m:ctrlPr>
                                <a:rPr lang="en-US" i="1">
                                  <a:solidFill>
                                    <a:srgbClr val="836967"/>
                                  </a:solidFill>
                                  <a:latin typeface="Cambria Math" panose="02040503050406030204" pitchFamily="18" charset="0"/>
                                </a:rPr>
                              </m:ctrlPr>
                            </m:sSubSupPr>
                            <m:e>
                              <m:r>
                                <a:rPr lang="en-US" i="1">
                                  <a:latin typeface="Cambria Math" panose="02040503050406030204" pitchFamily="18" charset="0"/>
                                </a:rPr>
                                <m:t>𝑛</m:t>
                              </m:r>
                            </m:e>
                            <m:sub>
                              <m:r>
                                <a:rPr lang="en-US" i="0">
                                  <a:latin typeface="Cambria Math" panose="02040503050406030204" pitchFamily="18" charset="0"/>
                                </a:rPr>
                                <m:t>1</m:t>
                              </m:r>
                            </m:sub>
                            <m:sup>
                              <m:r>
                                <a:rPr lang="en-US" i="0">
                                  <a:latin typeface="Cambria Math" panose="02040503050406030204" pitchFamily="18" charset="0"/>
                                </a:rPr>
                                <m:t>2</m:t>
                              </m:r>
                            </m:sup>
                          </m:sSubSup>
                          <m:r>
                            <a:rPr lang="en-US" i="0">
                              <a:latin typeface="Cambria Math" panose="02040503050406030204" pitchFamily="18" charset="0"/>
                            </a:rPr>
                            <m:t>−</m:t>
                          </m:r>
                          <m:sSubSup>
                            <m:sSubSupPr>
                              <m:ctrlPr>
                                <a:rPr lang="en-US" i="1">
                                  <a:solidFill>
                                    <a:srgbClr val="836967"/>
                                  </a:solidFill>
                                  <a:latin typeface="Cambria Math" panose="02040503050406030204" pitchFamily="18" charset="0"/>
                                </a:rPr>
                              </m:ctrlPr>
                            </m:sSubSupPr>
                            <m:e>
                              <m:r>
                                <a:rPr lang="en-US" i="1">
                                  <a:latin typeface="Cambria Math" panose="02040503050406030204" pitchFamily="18" charset="0"/>
                                </a:rPr>
                                <m:t>𝑛</m:t>
                              </m:r>
                            </m:e>
                            <m:sub>
                              <m:r>
                                <a:rPr lang="en-US" i="0">
                                  <a:latin typeface="Cambria Math" panose="02040503050406030204" pitchFamily="18" charset="0"/>
                                </a:rPr>
                                <m:t>2</m:t>
                              </m:r>
                            </m:sub>
                            <m:sup>
                              <m:r>
                                <a:rPr lang="en-US" i="0">
                                  <a:latin typeface="Cambria Math" panose="02040503050406030204" pitchFamily="18" charset="0"/>
                                </a:rPr>
                                <m:t>2</m:t>
                              </m:r>
                            </m:sup>
                          </m:sSubSup>
                        </m:e>
                      </m:rad>
                    </m:oMath>
                  </m:oMathPara>
                </a14:m>
                <a:endParaRPr lang="en-US"/>
              </a:p>
            </p:txBody>
          </p:sp>
        </mc:Choice>
        <mc:Fallback xmlns="">
          <p:sp>
            <p:nvSpPr>
              <p:cNvPr id="15" name="TextBox 14">
                <a:extLst>
                  <a:ext uri="{FF2B5EF4-FFF2-40B4-BE49-F238E27FC236}">
                    <a16:creationId xmlns:a16="http://schemas.microsoft.com/office/drawing/2014/main" id="{2D9E8231-D748-403F-AB02-2A99D43FDA5E}"/>
                  </a:ext>
                </a:extLst>
              </p:cNvPr>
              <p:cNvSpPr txBox="1">
                <a:spLocks noRot="1" noChangeAspect="1" noMove="1" noResize="1" noEditPoints="1" noAdjustHandles="1" noChangeArrowheads="1" noChangeShapeType="1" noTextEdit="1"/>
              </p:cNvSpPr>
              <p:nvPr/>
            </p:nvSpPr>
            <p:spPr>
              <a:xfrm>
                <a:off x="-665266" y="5261543"/>
                <a:ext cx="6096912" cy="656013"/>
              </a:xfrm>
              <a:prstGeom prst="rect">
                <a:avLst/>
              </a:prstGeom>
              <a:blipFill>
                <a:blip r:embed="rId5"/>
                <a:stretch>
                  <a:fillRect/>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1608E13D-C811-4F07-884F-C4A4F22E39F9}"/>
              </a:ext>
            </a:extLst>
          </p:cNvPr>
          <p:cNvSpPr txBox="1"/>
          <p:nvPr/>
        </p:nvSpPr>
        <p:spPr>
          <a:xfrm flipH="1">
            <a:off x="988409" y="4112330"/>
            <a:ext cx="1722851" cy="369332"/>
          </a:xfrm>
          <a:prstGeom prst="rect">
            <a:avLst/>
          </a:prstGeom>
          <a:noFill/>
        </p:spPr>
        <p:txBody>
          <a:bodyPr wrap="square" rtlCol="0">
            <a:spAutoFit/>
          </a:bodyPr>
          <a:lstStyle/>
          <a:p>
            <a:r>
              <a:rPr lang="en-US"/>
              <a:t>Snell’s Law:</a:t>
            </a:r>
          </a:p>
        </p:txBody>
      </p:sp>
      <p:sp>
        <p:nvSpPr>
          <p:cNvPr id="17" name="Content Placeholder 2">
            <a:extLst>
              <a:ext uri="{FF2B5EF4-FFF2-40B4-BE49-F238E27FC236}">
                <a16:creationId xmlns:a16="http://schemas.microsoft.com/office/drawing/2014/main" id="{530C2DDD-C126-402A-A34B-B8FF4237603F}"/>
              </a:ext>
            </a:extLst>
          </p:cNvPr>
          <p:cNvSpPr txBox="1">
            <a:spLocks/>
          </p:cNvSpPr>
          <p:nvPr/>
        </p:nvSpPr>
        <p:spPr>
          <a:xfrm>
            <a:off x="7327520" y="2001244"/>
            <a:ext cx="1998083" cy="4654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0"/>
              </a:spcBef>
              <a:spcAft>
                <a:spcPts val="800"/>
              </a:spcAft>
              <a:buFont typeface="Arial" panose="020B0604020202020204" pitchFamily="34" charset="0"/>
              <a:buNone/>
            </a:pPr>
            <a:r>
              <a:rPr lang="en-US" sz="1800">
                <a:latin typeface="Calibri" panose="020F0502020204030204" pitchFamily="34" charset="0"/>
                <a:ea typeface="Calibri" panose="020F0502020204030204" pitchFamily="34" charset="0"/>
                <a:cs typeface="Times New Roman" panose="02020603050405020304" pitchFamily="18" charset="0"/>
              </a:rPr>
              <a:t>V-parameter</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07057AD-22D4-4E8C-B3E4-6F394850D889}"/>
                  </a:ext>
                </a:extLst>
              </p:cNvPr>
              <p:cNvSpPr txBox="1"/>
              <p:nvPr/>
            </p:nvSpPr>
            <p:spPr>
              <a:xfrm>
                <a:off x="7173751" y="2537693"/>
                <a:ext cx="1724767" cy="65979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𝑉</m:t>
                      </m:r>
                      <m:r>
                        <a:rPr lang="en-US" i="0">
                          <a:latin typeface="Cambria Math" panose="02040503050406030204" pitchFamily="18" charset="0"/>
                        </a:rPr>
                        <m:t>= </m:t>
                      </m:r>
                      <m:f>
                        <m:fPr>
                          <m:ctrlPr>
                            <a:rPr lang="en-US" i="1">
                              <a:solidFill>
                                <a:srgbClr val="836967"/>
                              </a:solidFill>
                              <a:latin typeface="Cambria Math" panose="02040503050406030204" pitchFamily="18" charset="0"/>
                            </a:rPr>
                          </m:ctrlPr>
                        </m:fPr>
                        <m:num>
                          <m:r>
                            <a:rPr lang="en-US" i="0">
                              <a:latin typeface="Cambria Math" panose="02040503050406030204" pitchFamily="18" charset="0"/>
                            </a:rPr>
                            <m:t>2</m:t>
                          </m:r>
                          <m:r>
                            <a:rPr lang="en-US" i="1">
                              <a:latin typeface="Cambria Math" panose="02040503050406030204" pitchFamily="18" charset="0"/>
                            </a:rPr>
                            <m:t>𝜋</m:t>
                          </m:r>
                          <m:r>
                            <a:rPr lang="en-US" i="1">
                              <a:latin typeface="Cambria Math" panose="02040503050406030204" pitchFamily="18" charset="0"/>
                            </a:rPr>
                            <m:t>𝑎</m:t>
                          </m:r>
                        </m:num>
                        <m:den>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𝜆</m:t>
                              </m:r>
                            </m:e>
                            <m:sub>
                              <m:r>
                                <a:rPr lang="en-US" i="0">
                                  <a:latin typeface="Cambria Math" panose="02040503050406030204" pitchFamily="18" charset="0"/>
                                </a:rPr>
                                <m:t>0</m:t>
                              </m:r>
                            </m:sub>
                          </m:sSub>
                        </m:den>
                      </m:f>
                      <m:r>
                        <a:rPr lang="en-US" i="1">
                          <a:latin typeface="Cambria Math" panose="02040503050406030204" pitchFamily="18" charset="0"/>
                        </a:rPr>
                        <m:t>𝑁𝐴</m:t>
                      </m:r>
                    </m:oMath>
                  </m:oMathPara>
                </a14:m>
                <a:endParaRPr lang="en-US"/>
              </a:p>
            </p:txBody>
          </p:sp>
        </mc:Choice>
        <mc:Fallback xmlns="">
          <p:sp>
            <p:nvSpPr>
              <p:cNvPr id="18" name="TextBox 17">
                <a:extLst>
                  <a:ext uri="{FF2B5EF4-FFF2-40B4-BE49-F238E27FC236}">
                    <a16:creationId xmlns:a16="http://schemas.microsoft.com/office/drawing/2014/main" id="{707057AD-22D4-4E8C-B3E4-6F394850D889}"/>
                  </a:ext>
                </a:extLst>
              </p:cNvPr>
              <p:cNvSpPr txBox="1">
                <a:spLocks noRot="1" noChangeAspect="1" noMove="1" noResize="1" noEditPoints="1" noAdjustHandles="1" noChangeArrowheads="1" noChangeShapeType="1" noTextEdit="1"/>
              </p:cNvSpPr>
              <p:nvPr/>
            </p:nvSpPr>
            <p:spPr>
              <a:xfrm>
                <a:off x="7173751" y="2537693"/>
                <a:ext cx="1724767" cy="659796"/>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E26A05C-722E-4504-924F-7D3C6FEBD3AE}"/>
                  </a:ext>
                </a:extLst>
              </p:cNvPr>
              <p:cNvSpPr txBox="1"/>
              <p:nvPr/>
            </p:nvSpPr>
            <p:spPr>
              <a:xfrm>
                <a:off x="7046447" y="4046327"/>
                <a:ext cx="2120368" cy="61279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𝑐</m:t>
                          </m:r>
                        </m:sub>
                      </m:sSub>
                      <m:r>
                        <a:rPr lang="en-US" i="0">
                          <a:latin typeface="Cambria Math" panose="02040503050406030204" pitchFamily="18" charset="0"/>
                        </a:rPr>
                        <m:t>= </m:t>
                      </m:r>
                      <m:f>
                        <m:fPr>
                          <m:ctrlPr>
                            <a:rPr lang="en-US" i="1">
                              <a:solidFill>
                                <a:srgbClr val="836967"/>
                              </a:solidFill>
                              <a:latin typeface="Cambria Math" panose="02040503050406030204" pitchFamily="18" charset="0"/>
                            </a:rPr>
                          </m:ctrlPr>
                        </m:fPr>
                        <m:num>
                          <m:r>
                            <a:rPr lang="en-US" i="0">
                              <a:latin typeface="Cambria Math" panose="02040503050406030204" pitchFamily="18" charset="0"/>
                            </a:rPr>
                            <m:t>2</m:t>
                          </m:r>
                          <m:r>
                            <a:rPr lang="en-US" i="1">
                              <a:latin typeface="Cambria Math" panose="02040503050406030204" pitchFamily="18" charset="0"/>
                            </a:rPr>
                            <m:t>𝜋</m:t>
                          </m:r>
                          <m:r>
                            <a:rPr lang="en-US" i="1">
                              <a:latin typeface="Cambria Math" panose="02040503050406030204" pitchFamily="18" charset="0"/>
                            </a:rPr>
                            <m:t>𝑎</m:t>
                          </m:r>
                        </m:num>
                        <m:den>
                          <m:r>
                            <a:rPr lang="en-US" i="1">
                              <a:latin typeface="Cambria Math" panose="02040503050406030204" pitchFamily="18" charset="0"/>
                            </a:rPr>
                            <m:t>𝑉</m:t>
                          </m:r>
                        </m:den>
                      </m:f>
                      <m:r>
                        <a:rPr lang="en-US" i="1">
                          <a:latin typeface="Cambria Math" panose="02040503050406030204" pitchFamily="18" charset="0"/>
                        </a:rPr>
                        <m:t>𝑁𝐴</m:t>
                      </m:r>
                    </m:oMath>
                  </m:oMathPara>
                </a14:m>
                <a:endParaRPr lang="en-US"/>
              </a:p>
            </p:txBody>
          </p:sp>
        </mc:Choice>
        <mc:Fallback xmlns="">
          <p:sp>
            <p:nvSpPr>
              <p:cNvPr id="19" name="TextBox 18">
                <a:extLst>
                  <a:ext uri="{FF2B5EF4-FFF2-40B4-BE49-F238E27FC236}">
                    <a16:creationId xmlns:a16="http://schemas.microsoft.com/office/drawing/2014/main" id="{7E26A05C-722E-4504-924F-7D3C6FEBD3AE}"/>
                  </a:ext>
                </a:extLst>
              </p:cNvPr>
              <p:cNvSpPr txBox="1">
                <a:spLocks noRot="1" noChangeAspect="1" noMove="1" noResize="1" noEditPoints="1" noAdjustHandles="1" noChangeArrowheads="1" noChangeShapeType="1" noTextEdit="1"/>
              </p:cNvSpPr>
              <p:nvPr/>
            </p:nvSpPr>
            <p:spPr>
              <a:xfrm>
                <a:off x="7046447" y="4046327"/>
                <a:ext cx="2120368" cy="612796"/>
              </a:xfrm>
              <a:prstGeom prst="rect">
                <a:avLst/>
              </a:prstGeom>
              <a:blipFill>
                <a:blip r:embed="rId7"/>
                <a:stretch>
                  <a:fillRect/>
                </a:stretch>
              </a:blipFill>
            </p:spPr>
            <p:txBody>
              <a:bodyPr/>
              <a:lstStyle/>
              <a:p>
                <a:r>
                  <a:rPr lang="en-US">
                    <a:noFill/>
                  </a:rPr>
                  <a:t> </a:t>
                </a:r>
              </a:p>
            </p:txBody>
          </p:sp>
        </mc:Fallback>
      </mc:AlternateContent>
      <p:sp>
        <p:nvSpPr>
          <p:cNvPr id="20" name="Content Placeholder 2">
            <a:extLst>
              <a:ext uri="{FF2B5EF4-FFF2-40B4-BE49-F238E27FC236}">
                <a16:creationId xmlns:a16="http://schemas.microsoft.com/office/drawing/2014/main" id="{96E662E1-9936-4C37-B018-819441106091}"/>
              </a:ext>
            </a:extLst>
          </p:cNvPr>
          <p:cNvSpPr txBox="1">
            <a:spLocks/>
          </p:cNvSpPr>
          <p:nvPr/>
        </p:nvSpPr>
        <p:spPr>
          <a:xfrm>
            <a:off x="7288279" y="3486170"/>
            <a:ext cx="1998083" cy="4654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0"/>
              </a:spcBef>
              <a:spcAft>
                <a:spcPts val="800"/>
              </a:spcAft>
              <a:buFont typeface="Arial" panose="020B0604020202020204" pitchFamily="34" charset="0"/>
              <a:buNone/>
            </a:pPr>
            <a:r>
              <a:rPr lang="en-US" sz="1800">
                <a:latin typeface="Calibri" panose="020F0502020204030204" pitchFamily="34" charset="0"/>
                <a:ea typeface="Calibri" panose="020F0502020204030204" pitchFamily="34" charset="0"/>
                <a:cs typeface="Times New Roman" panose="02020603050405020304" pitchFamily="18" charset="0"/>
              </a:rPr>
              <a:t>Cut-off wavelength</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24E752EF-0852-4AC8-9A60-0A708370A72F}"/>
                  </a:ext>
                </a:extLst>
              </p:cNvPr>
              <p:cNvSpPr txBox="1"/>
              <p:nvPr/>
            </p:nvSpPr>
            <p:spPr>
              <a:xfrm flipH="1">
                <a:off x="9286362" y="2629283"/>
                <a:ext cx="1969248" cy="369332"/>
              </a:xfrm>
              <a:prstGeom prst="rect">
                <a:avLst/>
              </a:prstGeom>
              <a:noFill/>
            </p:spPr>
            <p:txBody>
              <a:bodyPr wrap="square" rtlCol="0">
                <a:spAutoFit/>
              </a:bodyPr>
              <a:lstStyle/>
              <a:p>
                <a14:m>
                  <m:oMath xmlns:m="http://schemas.openxmlformats.org/officeDocument/2006/math">
                    <m:r>
                      <a:rPr lang="en-US" b="0" i="1" smtClean="0">
                        <a:latin typeface="Cambria Math" panose="02040503050406030204" pitchFamily="18" charset="0"/>
                      </a:rPr>
                      <m:t>,  </m:t>
                    </m:r>
                    <m:r>
                      <a:rPr lang="en-US" i="1" smtClean="0">
                        <a:latin typeface="Cambria Math" panose="02040503050406030204" pitchFamily="18" charset="0"/>
                      </a:rPr>
                      <m:t>𝑎</m:t>
                    </m:r>
                  </m:oMath>
                </a14:m>
                <a:r>
                  <a:rPr lang="en-US"/>
                  <a:t>: core radius</a:t>
                </a:r>
              </a:p>
            </p:txBody>
          </p:sp>
        </mc:Choice>
        <mc:Fallback xmlns="">
          <p:sp>
            <p:nvSpPr>
              <p:cNvPr id="21" name="TextBox 20">
                <a:extLst>
                  <a:ext uri="{FF2B5EF4-FFF2-40B4-BE49-F238E27FC236}">
                    <a16:creationId xmlns:a16="http://schemas.microsoft.com/office/drawing/2014/main" id="{24E752EF-0852-4AC8-9A60-0A708370A72F}"/>
                  </a:ext>
                </a:extLst>
              </p:cNvPr>
              <p:cNvSpPr txBox="1">
                <a:spLocks noRot="1" noChangeAspect="1" noMove="1" noResize="1" noEditPoints="1" noAdjustHandles="1" noChangeArrowheads="1" noChangeShapeType="1" noTextEdit="1"/>
              </p:cNvSpPr>
              <p:nvPr/>
            </p:nvSpPr>
            <p:spPr>
              <a:xfrm flipH="1">
                <a:off x="9286362" y="2629283"/>
                <a:ext cx="1969248" cy="369332"/>
              </a:xfrm>
              <a:prstGeom prst="rect">
                <a:avLst/>
              </a:prstGeom>
              <a:blipFill>
                <a:blip r:embed="rId8"/>
                <a:stretch>
                  <a:fillRect t="-8197" b="-24590"/>
                </a:stretch>
              </a:blipFill>
            </p:spPr>
            <p:txBody>
              <a:bodyPr/>
              <a:lstStyle/>
              <a:p>
                <a:r>
                  <a:rPr lang="en-US">
                    <a:noFill/>
                  </a:rPr>
                  <a:t> </a:t>
                </a:r>
              </a:p>
            </p:txBody>
          </p:sp>
        </mc:Fallback>
      </mc:AlternateContent>
    </p:spTree>
    <p:extLst>
      <p:ext uri="{BB962C8B-B14F-4D97-AF65-F5344CB8AC3E}">
        <p14:creationId xmlns:p14="http://schemas.microsoft.com/office/powerpoint/2010/main" val="5859069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569</Words>
  <Application>Microsoft Office PowerPoint</Application>
  <PresentationFormat>Widescreen</PresentationFormat>
  <Paragraphs>77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PHOE 162-Introduction to Fiber Optics</vt:lpstr>
      <vt:lpstr>Course Description</vt:lpstr>
      <vt:lpstr>PowerPoint Presentation</vt:lpstr>
      <vt:lpstr>Optical Fibers</vt:lpstr>
      <vt:lpstr>Fiber Structure and Mechanism</vt:lpstr>
      <vt:lpstr>Light Modes</vt:lpstr>
      <vt:lpstr>Total Internal Reflection-Bucket of liquid</vt:lpstr>
      <vt:lpstr>Lab1-Laser Coupling to Single Mode Fiber</vt:lpstr>
      <vt:lpstr>Theory</vt:lpstr>
      <vt:lpstr>Objective</vt:lpstr>
      <vt:lpstr>Measurement</vt:lpstr>
      <vt:lpstr>Lab report-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Demirbas, Elif</dc:creator>
  <cp:lastModifiedBy>Demirbas, Elif</cp:lastModifiedBy>
  <cp:revision>187</cp:revision>
  <dcterms:created xsi:type="dcterms:W3CDTF">2021-03-22T01:28:25Z</dcterms:created>
  <dcterms:modified xsi:type="dcterms:W3CDTF">2022-05-03T01:22:34Z</dcterms:modified>
</cp:coreProperties>
</file>