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3"/>
  </p:notesMasterIdLst>
  <p:handoutMasterIdLst>
    <p:handoutMasterId r:id="rId24"/>
  </p:handoutMasterIdLst>
  <p:sldIdLst>
    <p:sldId id="269" r:id="rId3"/>
    <p:sldId id="256" r:id="rId4"/>
    <p:sldId id="257" r:id="rId5"/>
    <p:sldId id="271" r:id="rId6"/>
    <p:sldId id="278" r:id="rId7"/>
    <p:sldId id="267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70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806"/>
    <a:srgbClr val="FFFFFF"/>
    <a:srgbClr val="65482B"/>
    <a:srgbClr val="000000"/>
    <a:srgbClr val="00499F"/>
    <a:srgbClr val="0CC1E0"/>
    <a:srgbClr val="1B00FE"/>
    <a:srgbClr val="172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660"/>
  </p:normalViewPr>
  <p:slideViewPr>
    <p:cSldViewPr>
      <p:cViewPr varScale="1">
        <p:scale>
          <a:sx n="85" d="100"/>
          <a:sy n="85" d="100"/>
        </p:scale>
        <p:origin x="116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206E3990-0DDD-47FB-8A6C-7DF5C9BEFFE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en-US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E3BE9457-FC2D-4FBB-8D80-F626D629758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 altLang="en-US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552DB480-0D96-4765-9003-3933FF503A7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2CAA205E-B5C4-4B9F-8C07-F0092969ECD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text styles</a:t>
            </a:r>
          </a:p>
          <a:p>
            <a:pPr lvl="1"/>
            <a:r>
              <a:rPr lang="ru-RU" altLang="en-US"/>
              <a:t>Second level</a:t>
            </a:r>
          </a:p>
          <a:p>
            <a:pPr lvl="2"/>
            <a:r>
              <a:rPr lang="ru-RU" altLang="en-US"/>
              <a:t>Third level</a:t>
            </a:r>
          </a:p>
          <a:p>
            <a:pPr lvl="3"/>
            <a:r>
              <a:rPr lang="ru-RU" altLang="en-US"/>
              <a:t>Fourth level</a:t>
            </a:r>
          </a:p>
          <a:p>
            <a:pPr lvl="4"/>
            <a:r>
              <a:rPr lang="ru-RU" altLang="en-US"/>
              <a:t>Fifth level</a:t>
            </a:r>
          </a:p>
        </p:txBody>
      </p:sp>
      <p:sp>
        <p:nvSpPr>
          <p:cNvPr id="69638" name="Rectangle 6">
            <a:extLst>
              <a:ext uri="{FF2B5EF4-FFF2-40B4-BE49-F238E27FC236}">
                <a16:creationId xmlns:a16="http://schemas.microsoft.com/office/drawing/2014/main" id="{9CD4956D-B8E1-4884-BAFA-AEC84AC0895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en-US"/>
          </a:p>
        </p:txBody>
      </p:sp>
      <p:sp>
        <p:nvSpPr>
          <p:cNvPr id="69639" name="Rectangle 7">
            <a:extLst>
              <a:ext uri="{FF2B5EF4-FFF2-40B4-BE49-F238E27FC236}">
                <a16:creationId xmlns:a16="http://schemas.microsoft.com/office/drawing/2014/main" id="{E0BBA1FB-1581-4807-8D61-8AFAA6E3C6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73EDBDB-C4AD-4FF3-8CC0-04E19B643F8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F45897A-0BEF-495E-831A-151DB894EEE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5278438"/>
            <a:ext cx="5903912" cy="81438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ru-RU" altLang="en-US" noProof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F8F1ADD-BD5E-4DBD-AFA1-8A41E7AC51B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594995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ru-RU" alt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A0213-A1B4-4191-90EA-3A806B336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766B21-E580-452A-B4E8-8D9239710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476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E0ABBD-43E2-4FB4-9B7F-00A3C7910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318250" y="1268413"/>
            <a:ext cx="1854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FA574-BFE0-49CC-9BDC-B38B6F0ED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5650" y="1268413"/>
            <a:ext cx="54102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386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0D240-6878-45EA-8764-C5C55FD4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008631-C07E-4B98-BB9B-27E1696BF6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D2AB6-8B99-4D3B-B838-0A480094E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B2039-45E6-497F-AEE9-D718AC429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4B1C8-F292-44BD-B97E-3934A0AD2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6699C-EE44-40D1-B59B-FF64869D6CA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61984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E838B-F847-4571-B762-C04D013E2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82CD-4E47-417A-88BA-365E6A3B7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E8D62-486A-44D3-AA2D-F3A70056E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0D0D8-629C-469F-8FD8-93C436CB6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7FFDA-75DD-4EF9-8B22-25EDB865F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A92F-54F8-42F7-B941-2848A22776B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18502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90D92-50F1-443F-92AB-C91624731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BA56D-42A2-4C13-9FE1-A6F35CF96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1A5A4-798A-45A6-95A0-497B7236E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1EDE9-5A04-464B-9069-FBB4ED229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DD9FB-3C93-4A4E-83E6-C0378C17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39763-08FF-4A33-A0AF-B5A8D6148A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5539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0FEEA-BCDC-48EA-8289-B943ECE73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31FE4-0C04-4DA4-A17D-0BC805BEB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6CF7BD-E5FF-47D8-A31B-4C8C4AEF8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7CD71-AE48-4D76-91DB-7916B00F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C8551-AE8D-4EF2-8819-C41B3263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71003-A3C8-4E20-B256-A4B4A28ED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81B39-0F35-4240-A8EB-DC0EA29FD6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89977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7A646-49E8-49D8-807E-CF405C290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8DF6B-16A4-4A2F-8B9B-CA030332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392ED-8645-4646-BB0A-BE5301107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128B9-2FF3-4992-9509-EB6C389C2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28C8A4-D92D-4F7E-BB60-0F1DE9C174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43AF1A-FC4D-47EA-8BF5-E3724DE1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60AB73-BDDC-488B-B12B-F539BB43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1E5617-BC9B-47BA-BBB4-EA9AB776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699F4-DD11-45AC-A7A0-615E2735BC3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1608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E8728-A5C0-4B4A-822E-FE5A1A231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8CE32-B014-4D42-BDED-22C9D906A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590A54-C950-45A4-87C3-0DFD04BF7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63F14-8D25-4A9B-8E54-C3DD0937F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EECA3-6799-49CB-AEA7-1D53D162DCC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17171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79BB0-5F2A-4D84-8822-F21E12237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29164-9253-488A-ACEB-7510D297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ECAAD-D760-4E3D-AAB9-10415E24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3A8F-1723-4C19-9F82-A8AA4E2CDAB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32590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B2FBC-8535-4FDC-9938-B9CD4FB04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31D12-CE31-42C9-B674-45C4BB8A3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4EC2F-DFC8-48C9-A30F-6977F1510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F2029-1E24-4D79-927C-12EEFAA6B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81B3C-B557-4340-9D5A-E67B975E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B9FA9-8CB6-4706-B1D0-48B195C30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EAB7F-D830-446F-B412-13A08C76909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0352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4649-42B3-4643-B9BB-C264D1C0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25A8-314E-4AA4-AA53-C87658364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0720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90133-FD4A-40C2-8F41-4D9E4CBE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8BE49B-A1C6-4857-A870-3314B4793A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7A9996-45AA-45B1-BF9E-07E9ABD32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4BAD6-E8A6-4B7E-B2B7-FC309DB2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AFB00B-5C9A-4589-9BA7-F8EBA918C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6489DB-6589-42FC-97F5-1DA3FEE9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9EB86-0FFD-4D07-8692-72F98202C68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16656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ECDA8-0F49-499E-879E-4D765A01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675B3-772B-4CC3-9149-EE18290A7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0693B-D249-41A2-B5B3-ACA0FD12C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9829A-5E36-447B-B5B1-C8B39C4D9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AB6F-560C-435B-A3C6-19F8BBEA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68A6-FE27-4DCF-9F29-8C8AB85BC90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5538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FF49F1-9A97-480A-B455-165F1994F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352318-85F3-4831-B4BB-4A69A3105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99497-8F5B-485F-90BC-B732BD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9CFB2-935A-49B9-A801-B9D51A1F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AEE3A-1731-44D5-9A2E-C6055B570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4256F-9A63-41A0-9169-E33F8CC1EF8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4644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E35A7-5C18-4AA4-91E9-7140508B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B62F9-E07D-4EAE-9F57-B0E18432A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AC0C-BC59-480B-89B1-1AD16AA9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E91F3-8138-41A3-A8B3-57D231077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650" y="1844675"/>
            <a:ext cx="3632200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238C19-0C11-43E0-9AFA-AB2B31DCB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40250" y="1844675"/>
            <a:ext cx="3632200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828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2B9CC-CE19-480F-98DF-1737157F0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83BAF-806B-4376-919A-A652A875A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5806C-C89C-4FCB-B9CB-A9CC6ACE4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2CC071-29E0-44CC-A997-3D9FFFC733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457EC-3C82-4AC1-BB1A-6274EFB9AD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427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2624-1CF6-456B-BEEF-F81D20F66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12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21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99D2-4D0F-4287-9EA0-01CB1632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4904B-DC4C-49C5-9C0B-9204D33F7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0C22E-2E36-4597-B76E-F12175F01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153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48449-9EF5-4DAE-93B2-3208719E5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71023-07C1-44C9-952E-F8094211E8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771545-EE97-4D5A-A546-7DF9031A0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59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079F3BF-1830-47BE-8BB6-A395C2733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ru-RU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5903161-F3BD-466F-BB2B-A7D9E5A16B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>
            <a:extLst>
              <a:ext uri="{FF2B5EF4-FFF2-40B4-BE49-F238E27FC236}">
                <a16:creationId xmlns:a16="http://schemas.microsoft.com/office/drawing/2014/main" id="{12E488DA-D1FD-4967-8814-9B8CDB1B6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74638"/>
            <a:ext cx="67071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title style</a:t>
            </a:r>
          </a:p>
        </p:txBody>
      </p:sp>
      <p:sp>
        <p:nvSpPr>
          <p:cNvPr id="190467" name="Rectangle 3">
            <a:extLst>
              <a:ext uri="{FF2B5EF4-FFF2-40B4-BE49-F238E27FC236}">
                <a16:creationId xmlns:a16="http://schemas.microsoft.com/office/drawing/2014/main" id="{B6BBB190-8E1F-4290-A543-8B74867482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text styles</a:t>
            </a:r>
          </a:p>
          <a:p>
            <a:pPr lvl="1"/>
            <a:r>
              <a:rPr lang="ru-RU" altLang="en-US"/>
              <a:t>Second level</a:t>
            </a:r>
          </a:p>
          <a:p>
            <a:pPr lvl="2"/>
            <a:r>
              <a:rPr lang="ru-RU" altLang="en-US"/>
              <a:t>Third level</a:t>
            </a:r>
          </a:p>
          <a:p>
            <a:pPr lvl="3"/>
            <a:r>
              <a:rPr lang="ru-RU" altLang="en-US"/>
              <a:t>Fourth level</a:t>
            </a:r>
          </a:p>
          <a:p>
            <a:pPr lvl="4"/>
            <a:r>
              <a:rPr lang="ru-RU" altLang="en-US"/>
              <a:t>Fifth level</a:t>
            </a:r>
          </a:p>
        </p:txBody>
      </p:sp>
      <p:sp>
        <p:nvSpPr>
          <p:cNvPr id="190468" name="Rectangle 4">
            <a:extLst>
              <a:ext uri="{FF2B5EF4-FFF2-40B4-BE49-F238E27FC236}">
                <a16:creationId xmlns:a16="http://schemas.microsoft.com/office/drawing/2014/main" id="{101472D1-160D-4E41-BFEF-6789E6523B5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en-US"/>
          </a:p>
        </p:txBody>
      </p:sp>
      <p:sp>
        <p:nvSpPr>
          <p:cNvPr id="190469" name="Rectangle 5">
            <a:extLst>
              <a:ext uri="{FF2B5EF4-FFF2-40B4-BE49-F238E27FC236}">
                <a16:creationId xmlns:a16="http://schemas.microsoft.com/office/drawing/2014/main" id="{B41C240B-74D1-4786-BDDC-3A9E2FEDF65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en-US"/>
          </a:p>
        </p:txBody>
      </p:sp>
      <p:sp>
        <p:nvSpPr>
          <p:cNvPr id="190470" name="Rectangle 6">
            <a:extLst>
              <a:ext uri="{FF2B5EF4-FFF2-40B4-BE49-F238E27FC236}">
                <a16:creationId xmlns:a16="http://schemas.microsoft.com/office/drawing/2014/main" id="{8DD7AA42-24EA-4050-9EFF-E4A6134A97B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DFF2049-AE80-422F-85DC-01A452EBB0F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learn.sw.siemens.com/library/solid-edge-for-education-and-community/VyR_oDmjP/learning-paths/solid-edge-cam-pro/GcFyN6UWN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sw.siemens.com/library/solid-edge-for-education-and-community/VyR_oDmjP/learning-paths/creative-2-d-design-using-solid-edge/414vCOk6P" TargetMode="External"/><Relationship Id="rId2" Type="http://schemas.openxmlformats.org/officeDocument/2006/relationships/hyperlink" Target="https://learn.sw.siemens.com/library/solid-edge-for-education-and-community/VyR_oDmjP/tracks/getting-started/9E4B7rs2P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sw.siemens.com/library/solid-edge-for-education-and-community/VyR_oDmjP/learning-paths/solid-edge-part-modeling/uwlRg7wLi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sw.siemens.com/library/solid-edge-for-education-and-community/VyR_oDmjP/learning-paths/solid-edge-assemblies/Lun8PuKJt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sw.siemens.com/library/solid-edge-for-education-and-community/VyR_oDmjP/learning-paths/solid-edge-subdivision-modeling/KDAWBTnh0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sw.siemens.com/library/solid-edge-for-education-and-community/VyR_oDmjP/learning-paths/certification-prep-course-solid-edge-mechanical-associate-level/2sWT8-QgE" TargetMode="Externa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sw.siemens.com/library/solid-edge-for-education-and-community/VyR_oDmjP/learning-paths/solid-edge-cam-pro/GcFyN6UWN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matt.bruce@siemens.com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olidedge.siemens.com/en/solutions/users/students/" TargetMode="External"/><Relationship Id="rId2" Type="http://schemas.openxmlformats.org/officeDocument/2006/relationships/hyperlink" Target="http://eda.learn.sw.siemens.com/training/courses/solid-edge-for-education-and-community-od-library/student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eda.learn.sw.siemens.com/training/courses/solid-edge-for-education-and-community-od-librar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learn.sw.siemens.com/library/solid-edge-for-education-and-community/VyR_oDmjP/learning-paths/creative-2-d-design-using-solid-edge/414vCOk6P/chapters/chapter-02-constraints-and-relationships/VkJ3kKy6w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2819400" y="1143000"/>
            <a:ext cx="5091602" cy="4291732"/>
            <a:chOff x="574524" y="379991"/>
            <a:chExt cx="6788802" cy="5722309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1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eaLnBrk="0" hangingPunct="0"/>
              <a:r>
                <a:rPr lang="en-US" altLang="en-US" sz="21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lang="en-US" altLang="en-US" sz="21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685800" eaLnBrk="0" hangingPunct="0"/>
              <a:endParaRPr lang="en-US" altLang="en-US" sz="1350" b="0" dirty="0">
                <a:solidFill>
                  <a:prstClr val="black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825697"/>
              <a:ext cx="6602649" cy="1631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hangingPunct="0"/>
              <a:r>
                <a:rPr lang="en-US" altLang="en-US" sz="1050" b="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N00014-18-1-2890)</a:t>
              </a:r>
            </a:p>
            <a:p>
              <a:pPr defTabSz="685800" eaLnBrk="0" hangingPunct="0"/>
              <a:endParaRPr lang="en-US" altLang="en-US" sz="1050" b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defTabSz="685800" eaLnBrk="0" hangingPunct="0"/>
              <a:r>
                <a:rPr lang="en-US" altLang="en-US" sz="1050" b="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</a:p>
            <a:p>
              <a:pPr defTabSz="685800" eaLnBrk="0" hangingPunct="0"/>
              <a:endParaRPr lang="en-US" altLang="en-US" sz="1200" b="0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69" y="4994304"/>
              <a:ext cx="6736957" cy="110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hangingPunct="0"/>
              <a:r>
                <a:rPr lang="en-US" altLang="en-US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rPr>
                <a:t>Course module: Tools for Advanced Manufacturing</a:t>
              </a:r>
            </a:p>
            <a:p>
              <a:pPr defTabSz="685800" eaLnBrk="0" hangingPunct="0"/>
              <a:r>
                <a:rPr lang="en-US" altLang="en-US" b="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Authors: Paul Lienard</a:t>
              </a:r>
              <a:endParaRPr lang="en-US" altLang="en-US" b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685800" eaLnBrk="0" hangingPunct="0"/>
              <a:endParaRPr lang="en-US" altLang="en-US" sz="1350" b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7A33-BF92-4D17-973A-12C11D816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5" y="445316"/>
            <a:ext cx="6707188" cy="114300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i="1" u="sng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Subdivision Modeling</a:t>
            </a:r>
            <a:br>
              <a:rPr lang="en-US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B82E9-0A95-4ACB-939A-4BCCFB7F4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680" y="838200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D3DBF3-EB75-4692-AE19-971E500ED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140022"/>
              </p:ext>
            </p:extLst>
          </p:nvPr>
        </p:nvGraphicFramePr>
        <p:xfrm>
          <a:off x="2785269" y="4024329"/>
          <a:ext cx="4953000" cy="2001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1574">
                  <a:extLst>
                    <a:ext uri="{9D8B030D-6E8A-4147-A177-3AD203B41FA5}">
                      <a16:colId xmlns:a16="http://schemas.microsoft.com/office/drawing/2014/main" val="3852512479"/>
                    </a:ext>
                  </a:extLst>
                </a:gridCol>
                <a:gridCol w="1131426">
                  <a:extLst>
                    <a:ext uri="{9D8B030D-6E8A-4147-A177-3AD203B41FA5}">
                      <a16:colId xmlns:a16="http://schemas.microsoft.com/office/drawing/2014/main" val="3056389603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Subdivision Modeling Course Overview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3530881"/>
                  </a:ext>
                </a:extLst>
              </a:tr>
              <a:tr h="339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Traditional Design Process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3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5091276"/>
                  </a:ext>
                </a:extLst>
              </a:tr>
              <a:tr h="339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Designing with Subdivision Modeling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9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1911297"/>
                  </a:ext>
                </a:extLst>
              </a:tr>
              <a:tr h="339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Subdivision Modeling Concepts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3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2667148"/>
                  </a:ext>
                </a:extLst>
              </a:tr>
              <a:tr h="339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3D Printing Design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5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858756"/>
                  </a:ext>
                </a:extLst>
              </a:tr>
              <a:tr h="3392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Advanced Design Techniques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7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7593017"/>
                  </a:ext>
                </a:extLst>
              </a:tr>
            </a:tbl>
          </a:graphicData>
        </a:graphic>
      </p:graphicFrame>
      <p:pic>
        <p:nvPicPr>
          <p:cNvPr id="6146" name="Picture 2">
            <a:extLst>
              <a:ext uri="{FF2B5EF4-FFF2-40B4-BE49-F238E27FC236}">
                <a16:creationId xmlns:a16="http://schemas.microsoft.com/office/drawing/2014/main" id="{8FADA524-E1C0-454D-9849-9B892FD1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19200"/>
            <a:ext cx="39243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470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15CC-60F8-480B-A96B-9FC6A4B5F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758" y="326110"/>
            <a:ext cx="6707188" cy="1143000"/>
          </a:xfrm>
        </p:spPr>
        <p:txBody>
          <a:bodyPr/>
          <a:lstStyle/>
          <a:p>
            <a:r>
              <a:rPr lang="en-US" sz="1800" b="1" i="1" u="sng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Certification Prep Course - Mechanical - Associate Level</a:t>
            </a:r>
            <a:b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693C7-40DA-41AD-AE09-F3B2DE10B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B215FE5-08A8-4C42-B508-71E3BF8B0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756351"/>
              </p:ext>
            </p:extLst>
          </p:nvPr>
        </p:nvGraphicFramePr>
        <p:xfrm>
          <a:off x="2825952" y="4135628"/>
          <a:ext cx="4876800" cy="1988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2257">
                  <a:extLst>
                    <a:ext uri="{9D8B030D-6E8A-4147-A177-3AD203B41FA5}">
                      <a16:colId xmlns:a16="http://schemas.microsoft.com/office/drawing/2014/main" val="283870187"/>
                    </a:ext>
                  </a:extLst>
                </a:gridCol>
                <a:gridCol w="1184543">
                  <a:extLst>
                    <a:ext uri="{9D8B030D-6E8A-4147-A177-3AD203B41FA5}">
                      <a16:colId xmlns:a16="http://schemas.microsoft.com/office/drawing/2014/main" val="3451022634"/>
                    </a:ext>
                  </a:extLst>
                </a:gridCol>
              </a:tblGrid>
              <a:tr h="295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Promo &amp; Course Files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0982245"/>
                  </a:ext>
                </a:extLst>
              </a:tr>
              <a:tr h="295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Basic Concepts in 3D Design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20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4123334"/>
                  </a:ext>
                </a:extLst>
              </a:tr>
              <a:tr h="295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User Experience Features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20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7268310"/>
                  </a:ext>
                </a:extLst>
              </a:tr>
              <a:tr h="2950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Introduction to Assemblies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21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1925583"/>
                  </a:ext>
                </a:extLst>
              </a:tr>
              <a:tr h="2675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Additional Features and Importing Data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22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0302903"/>
                  </a:ext>
                </a:extLst>
              </a:tr>
              <a:tr h="2010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Practice Exams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3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238584"/>
                  </a:ext>
                </a:extLst>
              </a:tr>
              <a:tr h="1434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Practice Test 1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2733877"/>
                  </a:ext>
                </a:extLst>
              </a:tr>
              <a:tr h="1154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Practice Test 2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1263187"/>
                  </a:ext>
                </a:extLst>
              </a:tr>
            </a:tbl>
          </a:graphicData>
        </a:graphic>
      </p:graphicFrame>
      <p:pic>
        <p:nvPicPr>
          <p:cNvPr id="7170" name="Picture 2">
            <a:extLst>
              <a:ext uri="{FF2B5EF4-FFF2-40B4-BE49-F238E27FC236}">
                <a16:creationId xmlns:a16="http://schemas.microsoft.com/office/drawing/2014/main" id="{EC5D7B35-F4BE-40F2-B5D4-19B757EE6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39433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7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DAAAE-7634-4277-9ECC-2BA7F63B6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u="none" strike="noStrike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CAM Programming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0B7F6-03F0-40DF-9AC8-F7448E96D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0463364-6CEF-46B5-9CED-B0B3902A1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83477"/>
              </p:ext>
            </p:extLst>
          </p:nvPr>
        </p:nvGraphicFramePr>
        <p:xfrm>
          <a:off x="2785269" y="4114800"/>
          <a:ext cx="4953000" cy="1562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7532">
                  <a:extLst>
                    <a:ext uri="{9D8B030D-6E8A-4147-A177-3AD203B41FA5}">
                      <a16:colId xmlns:a16="http://schemas.microsoft.com/office/drawing/2014/main" val="2637739401"/>
                    </a:ext>
                  </a:extLst>
                </a:gridCol>
                <a:gridCol w="1765468">
                  <a:extLst>
                    <a:ext uri="{9D8B030D-6E8A-4147-A177-3AD203B41FA5}">
                      <a16:colId xmlns:a16="http://schemas.microsoft.com/office/drawing/2014/main" val="4288172103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CAM – Fundamentals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12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070116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CAM - Steering Plate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564179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CAM  - Brake Disc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655744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CAM - Tank Holder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569903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CAM - Motor Base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3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5601419"/>
                  </a:ext>
                </a:extLst>
              </a:tr>
            </a:tbl>
          </a:graphicData>
        </a:graphic>
      </p:graphicFrame>
      <p:pic>
        <p:nvPicPr>
          <p:cNvPr id="8194" name="Picture 2">
            <a:extLst>
              <a:ext uri="{FF2B5EF4-FFF2-40B4-BE49-F238E27FC236}">
                <a16:creationId xmlns:a16="http://schemas.microsoft.com/office/drawing/2014/main" id="{F63446D5-D066-4874-B0B2-A36843894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69987"/>
            <a:ext cx="39624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7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F41A-266C-499A-806D-48A53C815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u="sng" dirty="0">
                <a:solidFill>
                  <a:srgbClr val="C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Reverse Engineering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35821-F842-4825-A398-6EBCDAB70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CDECED2-C6B1-494F-93A7-8AE9F2FCA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038233"/>
              </p:ext>
            </p:extLst>
          </p:nvPr>
        </p:nvGraphicFramePr>
        <p:xfrm>
          <a:off x="2899569" y="4295208"/>
          <a:ext cx="4724400" cy="1419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9992">
                  <a:extLst>
                    <a:ext uri="{9D8B030D-6E8A-4147-A177-3AD203B41FA5}">
                      <a16:colId xmlns:a16="http://schemas.microsoft.com/office/drawing/2014/main" val="1039812114"/>
                    </a:ext>
                  </a:extLst>
                </a:gridCol>
                <a:gridCol w="794408">
                  <a:extLst>
                    <a:ext uri="{9D8B030D-6E8A-4147-A177-3AD203B41FA5}">
                      <a16:colId xmlns:a16="http://schemas.microsoft.com/office/drawing/2014/main" val="614429274"/>
                    </a:ext>
                  </a:extLst>
                </a:gridCol>
              </a:tblGrid>
              <a:tr h="2557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Preview and Course Files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4776676"/>
                  </a:ext>
                </a:extLst>
              </a:tr>
              <a:tr h="2328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Overview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3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08965"/>
                  </a:ext>
                </a:extLst>
              </a:tr>
              <a:tr h="2328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Manual Approach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6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8048705"/>
                  </a:ext>
                </a:extLst>
              </a:tr>
              <a:tr h="2328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Scan Quality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solidFill>
                            <a:schemeClr val="tx1"/>
                          </a:solidFill>
                          <a:effectLst/>
                        </a:rPr>
                        <a:t>4 Topics</a:t>
                      </a:r>
                      <a:endParaRPr lang="en-US" sz="1100" b="1" u="sng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6841332"/>
                  </a:ext>
                </a:extLst>
              </a:tr>
              <a:tr h="2328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Remesh Tolerances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5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8781746"/>
                  </a:ext>
                </a:extLst>
              </a:tr>
              <a:tr h="23281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Reverse Engineering Complex Parts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100" b="1" u="sng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 Topics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7634118"/>
                  </a:ext>
                </a:extLst>
              </a:tr>
            </a:tbl>
          </a:graphicData>
        </a:graphic>
      </p:graphicFrame>
      <p:pic>
        <p:nvPicPr>
          <p:cNvPr id="9218" name="Picture 2">
            <a:extLst>
              <a:ext uri="{FF2B5EF4-FFF2-40B4-BE49-F238E27FC236}">
                <a16:creationId xmlns:a16="http://schemas.microsoft.com/office/drawing/2014/main" id="{609415A6-38E9-46E9-84D5-73E1A4D85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43000"/>
            <a:ext cx="394335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389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1 &amp; 2 (On-ground &amp; Zoom Online)</a:t>
            </a:r>
          </a:p>
          <a:p>
            <a:r>
              <a:rPr lang="en-US" sz="1600" dirty="0"/>
              <a:t>Objectives: Students will be introduced to Solid Edge Quick Start, Solid Edge Part Modeling &amp; Creative 2D Design Using Solid Edge.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Solid Edge for Education and Community - Tracks (siemens.com)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Solid Edge for Education and Community - Learning Paths - Creative 2D Design using Solid Edge (siemens.com)</a:t>
            </a:r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0632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3 &amp; 4  (On ground &amp; Zoom Online)</a:t>
            </a:r>
          </a:p>
          <a:p>
            <a:r>
              <a:rPr lang="en-US" sz="1600" dirty="0"/>
              <a:t>Objectives: Solid Edge Part Modeling </a:t>
            </a:r>
          </a:p>
          <a:p>
            <a:endParaRPr lang="en-US" sz="1600" dirty="0"/>
          </a:p>
          <a:p>
            <a:r>
              <a:rPr lang="en-US" sz="1400" dirty="0">
                <a:hlinkClick r:id="rId2"/>
              </a:rPr>
              <a:t>Solid Edge for Education and Community - Learning Paths - Solid Edge Part Modeling (siemens.com)</a:t>
            </a: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4679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5 &amp; 6  (On ground &amp; Zoom Online)</a:t>
            </a:r>
          </a:p>
          <a:p>
            <a:r>
              <a:rPr lang="en-US" sz="1600" dirty="0"/>
              <a:t>Objectives: Solid Edge Assemblies </a:t>
            </a:r>
          </a:p>
          <a:p>
            <a:endParaRPr lang="en-US" sz="1600" dirty="0"/>
          </a:p>
          <a:p>
            <a:r>
              <a:rPr lang="en-US" sz="1400" dirty="0">
                <a:hlinkClick r:id="rId2"/>
              </a:rPr>
              <a:t>Solid Edge for Education and Community - Learning Paths - Solid Edge Assemblies (siemens.com)</a:t>
            </a: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7263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7 &amp; 8  (On ground &amp; Zoom Online)</a:t>
            </a:r>
          </a:p>
          <a:p>
            <a:r>
              <a:rPr lang="en-US" sz="1600" dirty="0"/>
              <a:t>Objectives: Solid Edge Subdivision Modeling 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Solid Edge for Education and Community - Learning Paths - Solid Edge Subdivision Modeling (siemens.com)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5813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9 &amp; 10  (On ground &amp; Zoom Online)</a:t>
            </a:r>
          </a:p>
          <a:p>
            <a:r>
              <a:rPr lang="en-US" sz="1600" dirty="0"/>
              <a:t>Objectives: Certification Prep Course – Solid Edge Mechanical – Associate Level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Solid Edge for Education and Community - Learning Paths - Certification Prep Course - Solid Edge Mechanical - Associate Level (siemens.com)</a:t>
            </a:r>
            <a:endParaRPr lang="en-US" sz="14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20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Blackboard Weekly Classes On ground &amp; Zoom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11 &amp; 12  (On ground &amp; Zoom Online)</a:t>
            </a:r>
          </a:p>
          <a:p>
            <a:r>
              <a:rPr lang="en-US" sz="1600" dirty="0"/>
              <a:t>Objectives: Solid Edge CAM Pro 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Solid Edge for Education and Community - Learning Paths - Solid Edge CAM Pro (siemens.com)</a:t>
            </a:r>
            <a:endParaRPr lang="en-US" sz="14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2968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>
            <a:extLst>
              <a:ext uri="{FF2B5EF4-FFF2-40B4-BE49-F238E27FC236}">
                <a16:creationId xmlns:a16="http://schemas.microsoft.com/office/drawing/2014/main" id="{B0315D70-FC7A-4D6E-B5F3-A637CB16950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5791200"/>
            <a:ext cx="6026150" cy="647700"/>
          </a:xfrm>
        </p:spPr>
        <p:txBody>
          <a:bodyPr/>
          <a:lstStyle/>
          <a:p>
            <a:r>
              <a:rPr lang="en-US" altLang="en-US" dirty="0"/>
              <a:t>Stonehill College</a:t>
            </a:r>
            <a:br>
              <a:rPr lang="en-US" altLang="en-US" dirty="0"/>
            </a:br>
            <a:r>
              <a:rPr lang="en-US" altLang="en-US" dirty="0"/>
              <a:t>Tools for Advanced Manufacturing PHOE-150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Final Team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u="sng" dirty="0">
                <a:solidFill>
                  <a:srgbClr val="0070C0"/>
                </a:solidFill>
              </a:rPr>
              <a:t>Week 13-15  (On ground &amp; Zoom Online)</a:t>
            </a:r>
          </a:p>
          <a:p>
            <a:r>
              <a:rPr lang="en-US" sz="1600" dirty="0"/>
              <a:t>TBD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954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>
            <a:extLst>
              <a:ext uri="{FF2B5EF4-FFF2-40B4-BE49-F238E27FC236}">
                <a16:creationId xmlns:a16="http://schemas.microsoft.com/office/drawing/2014/main" id="{5CD63C78-E11C-4159-ACED-5CF9BEF84C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6444" y="1981200"/>
            <a:ext cx="7631112" cy="4176713"/>
          </a:xfrm>
        </p:spPr>
        <p:txBody>
          <a:bodyPr/>
          <a:lstStyle/>
          <a:p>
            <a:pPr algn="l"/>
            <a:r>
              <a:rPr lang="en-US" sz="1800" b="0" i="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In collaboration with Siemens, Stonehill College was granted a software package that included CAD, CAM and CAE that we are currently structuring into our curriculum.</a:t>
            </a:r>
          </a:p>
          <a:p>
            <a:pPr algn="l"/>
            <a:r>
              <a:rPr lang="en-US" sz="1800" b="0" i="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With this grant, we also received access to a learning platform that allowed us to readjust our curriculum to give the students a greater depth and breadth of materials than before.</a:t>
            </a:r>
          </a:p>
          <a:p>
            <a:pPr algn="l"/>
            <a:r>
              <a:rPr lang="en-US" sz="1800" b="0" i="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With Siemens, the introduction of Solid Edge and Solid Edge CAM Pro has allowed us to give our students a better exposure to industry standard methodologies and engineering best practices.</a:t>
            </a:r>
          </a:p>
          <a:p>
            <a:pPr algn="l"/>
            <a:r>
              <a:rPr lang="en-US" sz="1800" b="0" i="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Stonehill has also received follow on support to tailor our curriculum and activities with the help of Spatial Integrated Systems, a Siemens Platinum level reseller, who continues to help our faculty and educators with guided internship programs and industry connections to ensure the success of our students after Stonehill College.</a:t>
            </a:r>
          </a:p>
          <a:p>
            <a:pPr algn="l"/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Spatial Integrated Systems is available to help other Colleges and Universities to obtain grants for their engineering curriculums.</a:t>
            </a:r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ko-KR" sz="2000" dirty="0">
              <a:ea typeface="굴림" panose="020B0503020000020004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69C6AAA-5224-4876-895F-99A25319EA54}"/>
              </a:ext>
            </a:extLst>
          </p:cNvPr>
          <p:cNvSpPr/>
          <p:nvPr/>
        </p:nvSpPr>
        <p:spPr bwMode="auto">
          <a:xfrm>
            <a:off x="2362200" y="1417638"/>
            <a:ext cx="5943600" cy="64633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u="sng" dirty="0">
                <a:solidFill>
                  <a:srgbClr val="0070C0"/>
                </a:solidFill>
              </a:rPr>
              <a:t>Registration for the Online Learning for Siemens Solid Edge &amp; Cam Pro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2531" y="2438400"/>
            <a:ext cx="6778625" cy="3886200"/>
          </a:xfrm>
        </p:spPr>
        <p:txBody>
          <a:bodyPr/>
          <a:lstStyle/>
          <a:p>
            <a:r>
              <a:rPr lang="en-US" sz="1600" b="0" i="0" dirty="0">
                <a:effectLst/>
                <a:latin typeface="+mj-lt"/>
              </a:rPr>
              <a:t>Siemens Digital Industries Software is committed to empowering the next generation of digital talent with the engineering design skills employers need by providing industry-leading software, training resources and industry certification to educators and students.</a:t>
            </a:r>
            <a:r>
              <a:rPr lang="en-US" sz="1600" b="0" i="0" spc="-35" dirty="0">
                <a:effectLst/>
                <a:latin typeface="+mj-lt"/>
              </a:rPr>
              <a:t> </a:t>
            </a:r>
          </a:p>
          <a:p>
            <a:r>
              <a:rPr lang="en-US" sz="1600" b="0" i="0" dirty="0">
                <a:effectLst/>
                <a:latin typeface="+mj-lt"/>
              </a:rPr>
              <a:t>The software required for use with this courseware is available to academic institutions </a:t>
            </a:r>
            <a:r>
              <a:rPr lang="en-US" sz="1600" b="1" i="0" dirty="0">
                <a:effectLst/>
                <a:latin typeface="+mj-lt"/>
              </a:rPr>
              <a:t>AT NO COST </a:t>
            </a:r>
            <a:r>
              <a:rPr lang="en-US" sz="1600" b="0" i="0" dirty="0">
                <a:effectLst/>
                <a:latin typeface="+mj-lt"/>
              </a:rPr>
              <a:t>via the Siemens in-kind grant process. To apply, please contact </a:t>
            </a:r>
            <a:r>
              <a:rPr lang="en-US" sz="16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matt.bruce@siemens.com</a:t>
            </a:r>
            <a:r>
              <a:rPr lang="en-US" sz="16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 </a:t>
            </a:r>
            <a:r>
              <a:rPr lang="en-US" sz="1600" b="0" i="0" dirty="0">
                <a:effectLst/>
                <a:latin typeface="+mj-lt"/>
              </a:rPr>
              <a:t>and state your interest in the Solid Edge Academic Bundle.</a:t>
            </a:r>
          </a:p>
          <a:p>
            <a:r>
              <a:rPr lang="en-US" sz="1600" dirty="0">
                <a:latin typeface="+mj-lt"/>
              </a:rPr>
              <a:t>Once access for the class has been obtained, students should use instructions on the next page to register.</a:t>
            </a:r>
          </a:p>
          <a:p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E95B99-07E0-42CE-9FE3-D9D5E5282843}"/>
              </a:ext>
            </a:extLst>
          </p:cNvPr>
          <p:cNvSpPr txBox="1"/>
          <p:nvPr/>
        </p:nvSpPr>
        <p:spPr>
          <a:xfrm>
            <a:off x="2362200" y="1417638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75806"/>
                </a:solidFill>
              </a:rPr>
              <a:t>This page is for instructors only; omit from versions distributed to students.</a:t>
            </a:r>
          </a:p>
        </p:txBody>
      </p:sp>
    </p:spTree>
    <p:extLst>
      <p:ext uri="{BB962C8B-B14F-4D97-AF65-F5344CB8AC3E}">
        <p14:creationId xmlns:p14="http://schemas.microsoft.com/office/powerpoint/2010/main" val="251764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6963-DB6F-4F8B-AD8D-4342E989E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600" b="1" u="sng" dirty="0">
                <a:solidFill>
                  <a:srgbClr val="0070C0"/>
                </a:solidFill>
              </a:rPr>
              <a:t>Registration for the Online Learning for Siemens Solid Edge &amp; Cam Pro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0829A-B64F-49BB-8799-E5ED53D8C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3281" y="1371600"/>
            <a:ext cx="6778625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http://eda.learn.sw.siemens.com/training/courses/solid-edge-for-education-and-community-od-library/student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1. Go to Sign In</a:t>
            </a:r>
          </a:p>
          <a:p>
            <a:pPr marL="0" indent="0">
              <a:buNone/>
            </a:pPr>
            <a:r>
              <a:rPr lang="en-US" sz="1600" dirty="0"/>
              <a:t>2. Create an Account</a:t>
            </a:r>
          </a:p>
          <a:p>
            <a:pPr marL="0" indent="0">
              <a:buNone/>
            </a:pPr>
            <a:r>
              <a:rPr lang="en-US" sz="1600" dirty="0"/>
              <a:t>3. Use your college or institutional e-mail</a:t>
            </a:r>
          </a:p>
          <a:p>
            <a:endParaRPr lang="en-US" sz="1600" dirty="0"/>
          </a:p>
          <a:p>
            <a:r>
              <a:rPr lang="en-US" sz="1600" dirty="0"/>
              <a:t>Guide for Registration:</a:t>
            </a:r>
          </a:p>
          <a:p>
            <a:r>
              <a:rPr lang="en-US" sz="1600" dirty="0">
                <a:hlinkClick r:id="rId3"/>
              </a:rPr>
              <a:t>https://solidedge.siemens.com/en/solutions/users/students/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All Course Modules can be found in the “Learning Paths” tab</a:t>
            </a:r>
          </a:p>
          <a:p>
            <a:r>
              <a:rPr lang="en-US" sz="1600" dirty="0"/>
              <a:t>Student Progress can be found in the Transcripts &amp; Certificates Tab.</a:t>
            </a:r>
          </a:p>
          <a:p>
            <a:r>
              <a:rPr lang="en-US" sz="1600" dirty="0"/>
              <a:t>Students have Multiple Opportunities to Pass Quizzes Each Week</a:t>
            </a:r>
          </a:p>
          <a:p>
            <a:r>
              <a:rPr lang="en-US" sz="1600" dirty="0"/>
              <a:t>Each week Post in Blackboard a Screen Shot of your Completed Module.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44604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71F56-F0E6-4C96-BA26-09066F1F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917" y="1625600"/>
            <a:ext cx="7416800" cy="508000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Solid Edge for Education on Demand Library</a:t>
            </a:r>
            <a:endParaRPr lang="en-US" sz="1800" dirty="0"/>
          </a:p>
        </p:txBody>
      </p:sp>
      <p:pic>
        <p:nvPicPr>
          <p:cNvPr id="1028" name="Picture 4">
            <a:hlinkClick r:id="rId2"/>
            <a:extLst>
              <a:ext uri="{FF2B5EF4-FFF2-40B4-BE49-F238E27FC236}">
                <a16:creationId xmlns:a16="http://schemas.microsoft.com/office/drawing/2014/main" id="{ADA3F384-40CD-4694-97EA-876D3C214A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6178550" cy="460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3828E2-4FAC-42D2-A108-8DD1688B4676}"/>
              </a:ext>
            </a:extLst>
          </p:cNvPr>
          <p:cNvSpPr txBox="1"/>
          <p:nvPr/>
        </p:nvSpPr>
        <p:spPr>
          <a:xfrm>
            <a:off x="6934200" y="3770294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+mj-lt"/>
              </a:rPr>
              <a:t>Curriculum can be found by clicking the Image</a:t>
            </a:r>
          </a:p>
          <a:p>
            <a:r>
              <a:rPr lang="en-US" sz="1400" dirty="0">
                <a:solidFill>
                  <a:srgbClr val="C00000"/>
                </a:solidFill>
                <a:latin typeface="+mj-lt"/>
              </a:rPr>
              <a:t>(Use Ctrl+Click)</a:t>
            </a:r>
          </a:p>
        </p:txBody>
      </p:sp>
    </p:spTree>
    <p:extLst>
      <p:ext uri="{BB962C8B-B14F-4D97-AF65-F5344CB8AC3E}">
        <p14:creationId xmlns:p14="http://schemas.microsoft.com/office/powerpoint/2010/main" val="43337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>
            <a:extLst>
              <a:ext uri="{FF2B5EF4-FFF2-40B4-BE49-F238E27FC236}">
                <a16:creationId xmlns:a16="http://schemas.microsoft.com/office/drawing/2014/main" id="{EFB0AE2F-50E8-4E11-9FF4-0446032485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800" b="1" i="1" u="sng" dirty="0">
                <a:solidFill>
                  <a:srgbClr val="C00000"/>
                </a:solidFill>
              </a:rPr>
              <a:t>Creative 2D Design</a:t>
            </a:r>
          </a:p>
        </p:txBody>
      </p:sp>
      <p:sp>
        <p:nvSpPr>
          <p:cNvPr id="195587" name="Rectangle 3">
            <a:extLst>
              <a:ext uri="{FF2B5EF4-FFF2-40B4-BE49-F238E27FC236}">
                <a16:creationId xmlns:a16="http://schemas.microsoft.com/office/drawing/2014/main" id="{F7A39D67-5EA8-45C4-8EF8-61C9F645AC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08174" y="1350471"/>
            <a:ext cx="6169025" cy="2590800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sz="1800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C75F69D-7A8D-4C5B-9FA4-F7CCCAD1C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33266"/>
              </p:ext>
            </p:extLst>
          </p:nvPr>
        </p:nvGraphicFramePr>
        <p:xfrm>
          <a:off x="3025773" y="4038600"/>
          <a:ext cx="3874452" cy="1376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2945">
                  <a:extLst>
                    <a:ext uri="{9D8B030D-6E8A-4147-A177-3AD203B41FA5}">
                      <a16:colId xmlns:a16="http://schemas.microsoft.com/office/drawing/2014/main" val="3684975901"/>
                    </a:ext>
                  </a:extLst>
                </a:gridCol>
                <a:gridCol w="1091507">
                  <a:extLst>
                    <a:ext uri="{9D8B030D-6E8A-4147-A177-3AD203B41FA5}">
                      <a16:colId xmlns:a16="http://schemas.microsoft.com/office/drawing/2014/main" val="3247454117"/>
                    </a:ext>
                  </a:extLst>
                </a:gridCol>
              </a:tblGrid>
              <a:tr h="4589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Constraints and Relationships</a:t>
                      </a:r>
                      <a:endParaRPr lang="en-US" sz="1100" u="non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strike="noStrike" dirty="0">
                          <a:solidFill>
                            <a:schemeClr val="tx1"/>
                          </a:solidFill>
                          <a:effectLst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24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7207932"/>
                  </a:ext>
                </a:extLst>
              </a:tr>
              <a:tr h="4589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Finding Angle, Length, and Area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>
                          <a:effectLst/>
                        </a:rPr>
                        <a:t>9 TOPICS</a:t>
                      </a:r>
                      <a:endParaRPr lang="en-US" sz="1100" b="1" u="sng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9126953"/>
                  </a:ext>
                </a:extLst>
              </a:tr>
              <a:tr h="4589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Creating Shapes and Patterns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effectLst/>
                        </a:rPr>
                        <a:t>47 TOPICS</a:t>
                      </a:r>
                      <a:endParaRPr lang="en-US" sz="1100" b="1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7471210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98F10DC2-564E-4BDF-9761-56D6DEF4D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74" y="1341383"/>
            <a:ext cx="3874452" cy="219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826E7-A1D5-4871-9509-EA0D1E678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731" y="223531"/>
            <a:ext cx="3899738" cy="505437"/>
          </a:xfrm>
        </p:spPr>
        <p:txBody>
          <a:bodyPr/>
          <a:lstStyle/>
          <a:p>
            <a:r>
              <a:rPr lang="en-US" sz="1800" b="1" i="1" u="sng" dirty="0">
                <a:solidFill>
                  <a:srgbClr val="C00000"/>
                </a:solidFill>
              </a:rPr>
              <a:t>Solid Edge Part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7687F-A0C9-430A-8354-862DD7C1F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1944" y="1066800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B16DAA-357C-4C33-9646-7D7E31BC4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896909"/>
              </p:ext>
            </p:extLst>
          </p:nvPr>
        </p:nvGraphicFramePr>
        <p:xfrm>
          <a:off x="5257800" y="891866"/>
          <a:ext cx="3452769" cy="3965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2046">
                  <a:extLst>
                    <a:ext uri="{9D8B030D-6E8A-4147-A177-3AD203B41FA5}">
                      <a16:colId xmlns:a16="http://schemas.microsoft.com/office/drawing/2014/main" val="558739309"/>
                    </a:ext>
                  </a:extLst>
                </a:gridCol>
                <a:gridCol w="900723">
                  <a:extLst>
                    <a:ext uri="{9D8B030D-6E8A-4147-A177-3AD203B41FA5}">
                      <a16:colId xmlns:a16="http://schemas.microsoft.com/office/drawing/2014/main" val="3365043122"/>
                    </a:ext>
                  </a:extLst>
                </a:gridCol>
              </a:tblGrid>
              <a:tr h="890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 &amp; Course Files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 TOPIC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1030335"/>
                  </a:ext>
                </a:extLst>
              </a:tr>
              <a:tr h="183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Basic Concepts in 3D Design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20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883547"/>
                  </a:ext>
                </a:extLst>
              </a:tr>
              <a:tr h="183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Basic Solid Commands	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21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0497664"/>
                  </a:ext>
                </a:extLst>
              </a:tr>
              <a:tr h="183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User Experience Features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26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159915"/>
                  </a:ext>
                </a:extLst>
              </a:tr>
              <a:tr h="1831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Additional Features and Importing Data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19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389895"/>
                  </a:ext>
                </a:extLst>
              </a:tr>
              <a:tr h="890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Practice Exams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sng" dirty="0">
                          <a:solidFill>
                            <a:schemeClr val="tx1"/>
                          </a:solidFill>
                          <a:effectLst/>
                        </a:rPr>
                        <a:t>3 TOPICS</a:t>
                      </a: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5616966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7688019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48302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226760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6525164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3588696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0958300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259855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6144518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7735690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5444466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4007541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6612321"/>
                  </a:ext>
                </a:extLst>
              </a:tr>
              <a:tr h="899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100" b="1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0567952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185AC928-A116-485B-B951-C436C925B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180" y="916486"/>
            <a:ext cx="2964343" cy="19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1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CD9A9-4062-4869-A730-8462C40A1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u="sng" dirty="0">
                <a:solidFill>
                  <a:srgbClr val="C00000"/>
                </a:solidFill>
                <a:latin typeface="+mn-lt"/>
                <a:ea typeface="Verdana" panose="020B0604030504040204" pitchFamily="34" charset="0"/>
                <a:cs typeface="Times New Roman" panose="02020603050405020304" pitchFamily="18" charset="0"/>
              </a:rPr>
              <a:t>Solid Edge </a:t>
            </a:r>
            <a:r>
              <a:rPr lang="en-US" sz="1800" b="1" i="1" u="sng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Assemblies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39933-5625-48B0-9FE1-73A548106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3436936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AF538E-344E-48D7-89BE-EC98DBA37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376225"/>
              </p:ext>
            </p:extLst>
          </p:nvPr>
        </p:nvGraphicFramePr>
        <p:xfrm>
          <a:off x="6172200" y="952501"/>
          <a:ext cx="2362200" cy="381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825">
                  <a:extLst>
                    <a:ext uri="{9D8B030D-6E8A-4147-A177-3AD203B41FA5}">
                      <a16:colId xmlns:a16="http://schemas.microsoft.com/office/drawing/2014/main" val="3448355147"/>
                    </a:ext>
                  </a:extLst>
                </a:gridCol>
                <a:gridCol w="1142375">
                  <a:extLst>
                    <a:ext uri="{9D8B030D-6E8A-4147-A177-3AD203B41FA5}">
                      <a16:colId xmlns:a16="http://schemas.microsoft.com/office/drawing/2014/main" val="58955575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Assemblies</a:t>
                      </a:r>
                      <a:endParaRPr lang="en-US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 dirty="0">
                          <a:solidFill>
                            <a:schemeClr val="tx1"/>
                          </a:solidFill>
                          <a:effectLst/>
                        </a:rPr>
                        <a:t>21 TOPICS</a:t>
                      </a:r>
                      <a:endParaRPr lang="en-US" sz="1100" u="sng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5667954"/>
                  </a:ext>
                </a:extLst>
              </a:tr>
            </a:tbl>
          </a:graphicData>
        </a:graphic>
      </p:graphicFrame>
      <p:pic>
        <p:nvPicPr>
          <p:cNvPr id="5122" name="Picture 2">
            <a:extLst>
              <a:ext uri="{FF2B5EF4-FFF2-40B4-BE49-F238E27FC236}">
                <a16:creationId xmlns:a16="http://schemas.microsoft.com/office/drawing/2014/main" id="{BC3846A6-BF62-427F-B055-FA0C550C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952501"/>
            <a:ext cx="395287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959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571</TotalTime>
  <Words>1079</Words>
  <Application>Microsoft Office PowerPoint</Application>
  <PresentationFormat>On-screen Show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Verdana</vt:lpstr>
      <vt:lpstr>template</vt:lpstr>
      <vt:lpstr>Custom Design</vt:lpstr>
      <vt:lpstr>PowerPoint Presentation</vt:lpstr>
      <vt:lpstr>Stonehill College Tools for Advanced Manufacturing PHOE-150</vt:lpstr>
      <vt:lpstr>PowerPoint Presentation</vt:lpstr>
      <vt:lpstr>Registration for the Online Learning for Siemens Solid Edge &amp; Cam Pro Library</vt:lpstr>
      <vt:lpstr>Registration for the Online Learning for Siemens Solid Edge &amp; Cam Pro Library</vt:lpstr>
      <vt:lpstr>Solid Edge for Education on Demand Library</vt:lpstr>
      <vt:lpstr>Creative 2D Design</vt:lpstr>
      <vt:lpstr>Solid Edge Part Modeling</vt:lpstr>
      <vt:lpstr>Solid Edge Assemblies </vt:lpstr>
      <vt:lpstr>Subdivision Modeling   </vt:lpstr>
      <vt:lpstr>Certification Prep Course - Mechanical - Associate Level </vt:lpstr>
      <vt:lpstr> CAM Programming </vt:lpstr>
      <vt:lpstr>Reverse Engineering </vt:lpstr>
      <vt:lpstr>Blackboard Weekly Classes On ground &amp; Zoom Online</vt:lpstr>
      <vt:lpstr>Blackboard Weekly Classes On ground &amp; Zoom Online</vt:lpstr>
      <vt:lpstr>Blackboard Weekly Classes On ground &amp; Zoom Online</vt:lpstr>
      <vt:lpstr>Blackboard Weekly Classes On ground &amp; Zoom Online</vt:lpstr>
      <vt:lpstr>Blackboard Weekly Classes On ground &amp; Zoom Online</vt:lpstr>
      <vt:lpstr>Blackboard Weekly Classes On ground &amp; Zoom Online</vt:lpstr>
      <vt:lpstr>Final Team Projects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Stonehill College Tools for Advanced Manufacturing PHOE-150</dc:title>
  <dc:creator>Paul Lienard</dc:creator>
  <cp:lastModifiedBy>Simon, David S</cp:lastModifiedBy>
  <cp:revision>52</cp:revision>
  <dcterms:created xsi:type="dcterms:W3CDTF">2021-05-06T19:16:11Z</dcterms:created>
  <dcterms:modified xsi:type="dcterms:W3CDTF">2021-11-18T15:01:32Z</dcterms:modified>
</cp:coreProperties>
</file>